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7CAE9-9C0A-4D8C-BC03-AC3494354229}" v="1" dt="2024-10-08T12:07:01.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59" d="100"/>
          <a:sy n="59" d="100"/>
        </p:scale>
        <p:origin x="1524" y="308"/>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11/21/2024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蔬菜是超级健康的。</a:t>
            </a:r>
          </a:p>
          <a:p>
            <a:endParaRPr lang="en-US" dirty="0"/>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食用大量的蔬菜和水果可以</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降低血压、</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减少心脏疾病和中风的风险、</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预防某些类型的癌症、</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降低眼睛问题的风险、 </a:t>
            </a:r>
          </a:p>
          <a:p>
            <a:pPr marL="171450" indent="-171450">
              <a:buFont typeface="Arial" panose="020B0604020202020204" pitchFamily="34" charset="0"/>
              <a:buChar char="•"/>
            </a:pPr>
            <a:r>
              <a:rPr lang="en-US" dirty="0">
                <a:solidFill>
                  <a:srgbClr val="202124"/>
                </a:solidFill>
                <a:latin typeface="Roboto" panose="02000000000000000000" pitchFamily="2" charset="0"/>
              </a:rPr>
              <a:t>帮助你的</a:t>
            </a:r>
            <a:r>
              <a:rPr lang="en-US" b="0" i="0" dirty="0">
                <a:solidFill>
                  <a:srgbClr val="202124"/>
                </a:solidFill>
                <a:effectLst/>
                <a:latin typeface="Roboto" panose="02000000000000000000" pitchFamily="2" charset="0"/>
              </a:rPr>
              <a:t>血糖</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帮助控制食欲。</a:t>
            </a:r>
          </a:p>
          <a:p>
            <a:pPr marL="171450" indent="-171450">
              <a:buFont typeface="Arial" panose="020B0604020202020204" pitchFamily="34" charset="0"/>
              <a:buChar char="•"/>
            </a:pPr>
            <a:endParaRPr lang="en-US" dirty="0">
              <a:solidFill>
                <a:srgbClr val="202124"/>
              </a:solidFill>
              <a:latin typeface="Roboto" panose="02000000000000000000" pitchFamily="2" charset="0"/>
            </a:endParaRPr>
          </a:p>
          <a:p>
            <a:pPr marL="171450" indent="-171450">
              <a:buFont typeface="Arial" panose="020B0604020202020204" pitchFamily="34" charset="0"/>
              <a:buChar char="•"/>
            </a:pPr>
            <a:r>
              <a:rPr lang="en-US" dirty="0">
                <a:solidFill>
                  <a:srgbClr val="202124"/>
                </a:solidFill>
                <a:latin typeface="Roboto" panose="02000000000000000000" pitchFamily="2" charset="0"/>
              </a:rPr>
              <a:t>你吃的东西中有一半应该是水果和蔬菜。  新鲜的、冷冻的和罐装的都很好。 </a:t>
            </a:r>
          </a:p>
          <a:p>
            <a:pPr marL="171450" indent="-171450">
              <a:buFont typeface="Arial" panose="020B0604020202020204" pitchFamily="34" charset="0"/>
              <a:buChar char="•"/>
            </a:pPr>
            <a:r>
              <a:rPr lang="en-US" dirty="0">
                <a:solidFill>
                  <a:srgbClr val="202124"/>
                </a:solidFill>
                <a:latin typeface="Roboto" panose="02000000000000000000" pitchFamily="2" charset="0"/>
              </a:rPr>
              <a:t>如果你买了罐装蔬菜，要买低盐的。</a:t>
            </a:r>
          </a:p>
        </p:txBody>
      </p:sp>
      <p:sp>
        <p:nvSpPr>
          <p:cNvPr id="4" name="Slide Number Placeholder 3"/>
          <p:cNvSpPr>
            <a:spLocks noGrp="1"/>
          </p:cNvSpPr>
          <p:nvPr>
            <p:ph type="sldNum" sz="quarter" idx="5"/>
          </p:nvPr>
        </p:nvSpPr>
        <p:spPr/>
        <p:txBody>
          <a:bodyPr/>
          <a:lstStyle/>
          <a:p>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a:lstStyle/>
          <a:p>
            <a:r>
              <a:rPr lang="en-US" sz="1400" b="1" i="0" dirty="0">
                <a:solidFill>
                  <a:srgbClr val="333333"/>
                </a:solidFill>
                <a:effectLst/>
              </a:rPr>
              <a:t>你食用的份量决定了你所吃的卡路里数量。每天吃太多的卡路里与超重和肥胖有关</a:t>
            </a:r>
          </a:p>
          <a:p>
            <a:endParaRPr lang="en-US" sz="1400" b="1" i="0" dirty="0">
              <a:solidFill>
                <a:srgbClr val="333333"/>
              </a:solidFill>
              <a:effectLst/>
            </a:endParaRPr>
          </a:p>
          <a:p>
            <a:r>
              <a:rPr lang="en-US" sz="1400" b="1" i="0" dirty="0">
                <a:solidFill>
                  <a:srgbClr val="333333"/>
                </a:solidFill>
                <a:effectLst/>
              </a:rPr>
              <a:t>要少吃的营养物质：饱和脂肪、钠和添加糖。</a:t>
            </a:r>
          </a:p>
          <a:p>
            <a:endParaRPr lang="en-US" sz="1400" b="1" i="0" dirty="0">
              <a:solidFill>
                <a:srgbClr val="333333"/>
              </a:solidFill>
              <a:effectLst/>
            </a:endParaRPr>
          </a:p>
          <a:p>
            <a:r>
              <a:rPr lang="en-US" sz="1400" b="1" i="0" dirty="0">
                <a:solidFill>
                  <a:srgbClr val="333333"/>
                </a:solidFill>
                <a:effectLst/>
              </a:rPr>
              <a:t>什么是添加糖，它们与总糖有什么不同？</a:t>
            </a:r>
          </a:p>
          <a:p>
            <a:endParaRPr lang="en-US" sz="1400" b="1" i="0" dirty="0">
              <a:solidFill>
                <a:srgbClr val="333333"/>
              </a:solidFill>
              <a:effectLst/>
            </a:endParaRPr>
          </a:p>
          <a:p>
            <a:r>
              <a:rPr lang="en-US" sz="1400" b="1" i="0" dirty="0">
                <a:solidFill>
                  <a:srgbClr val="333333"/>
                </a:solidFill>
                <a:effectLst/>
              </a:rPr>
              <a:t>要获得更多的营养物质：膳食纤维、维生素D、钙、铁和钾。</a:t>
            </a:r>
            <a:endParaRPr lang="en-US" sz="1400" b="0" i="0" dirty="0">
              <a:solidFill>
                <a:srgbClr val="333333"/>
              </a:solidFill>
              <a:effectLst/>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a:lstStyle/>
          <a:p>
            <a:pPr marL="284163" indent="-284163" algn="l">
              <a:buFont typeface="Arial" panose="020B0604020202020204" pitchFamily="34" charset="0"/>
              <a:buChar char="•"/>
            </a:pPr>
            <a:r>
              <a:rPr lang="en-US" sz="1400" b="0" i="0" dirty="0">
                <a:solidFill>
                  <a:srgbClr val="202124"/>
                </a:solidFill>
                <a:effectLst/>
              </a:rPr>
              <a:t>给我们提供钙、维生素D和矿物质的食物对我们的骨骼很重要。</a:t>
            </a:r>
          </a:p>
          <a:p>
            <a:pPr marL="284163" indent="-284163" algn="l">
              <a:buFont typeface="Arial" panose="020B0604020202020204" pitchFamily="34" charset="0"/>
              <a:buChar char="•"/>
            </a:pPr>
            <a:endParaRPr lang="en-US" sz="1400" dirty="0">
              <a:solidFill>
                <a:srgbClr val="202124"/>
              </a:solidFill>
            </a:endParaRPr>
          </a:p>
          <a:p>
            <a:pPr marL="284163" indent="-284163" algn="l">
              <a:buFont typeface="Arial" panose="020B0604020202020204" pitchFamily="34" charset="0"/>
              <a:buChar char="•"/>
            </a:pP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牛奶、奶酪和其他乳制品食品。</a:t>
            </a:r>
          </a:p>
          <a:p>
            <a:pPr marL="284163" indent="-284163" algn="l">
              <a:buFont typeface="Arial" panose="020B0604020202020204" pitchFamily="34" charset="0"/>
              <a:buChar char="•"/>
            </a:pPr>
            <a:r>
              <a:rPr lang="en-US" sz="1400" b="0" i="0" dirty="0">
                <a:solidFill>
                  <a:srgbClr val="202124"/>
                </a:solidFill>
                <a:effectLst/>
              </a:rPr>
              <a:t>绿叶蔬菜，如西兰花、卷心菜和秋葵，但不是菠菜。</a:t>
            </a:r>
          </a:p>
          <a:p>
            <a:pPr marL="284163" indent="-284163">
              <a:buFont typeface="Arial" panose="020B0604020202020204" pitchFamily="34" charset="0"/>
              <a:buChar char="•"/>
            </a:pPr>
            <a:r>
              <a:rPr lang="en-US" sz="1400" b="0" i="0" dirty="0">
                <a:solidFill>
                  <a:srgbClr val="202124"/>
                </a:solidFill>
                <a:effectLst/>
              </a:rPr>
              <a:t>大豆</a:t>
            </a:r>
            <a:r>
              <a:rPr lang="en-US" sz="1400" dirty="0">
                <a:solidFill>
                  <a:srgbClr val="202124"/>
                </a:solidFill>
              </a:rPr>
              <a:t>和豆腐</a:t>
            </a: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添加了钙的植物性饮料（如大豆饮料）。</a:t>
            </a:r>
          </a:p>
          <a:p>
            <a:pPr marL="284163" indent="-284163" algn="l">
              <a:buFont typeface="Arial" panose="020B0604020202020204" pitchFamily="34" charset="0"/>
              <a:buChar char="•"/>
            </a:pPr>
            <a:r>
              <a:rPr lang="en-US" sz="1400" b="0" i="0" dirty="0">
                <a:solidFill>
                  <a:srgbClr val="202124"/>
                </a:solidFill>
                <a:effectLst/>
              </a:rPr>
              <a:t>坚果</a:t>
            </a:r>
          </a:p>
          <a:p>
            <a:pPr marL="284163" indent="-284163" algn="l">
              <a:buFont typeface="Arial" panose="020B0604020202020204" pitchFamily="34" charset="0"/>
              <a:buChar char="•"/>
            </a:pPr>
            <a:r>
              <a:rPr lang="en-US" sz="1400" b="0" i="0" dirty="0">
                <a:solidFill>
                  <a:srgbClr val="202124"/>
                </a:solidFill>
                <a:effectLst/>
              </a:rPr>
              <a:t>吃骨头的鱼，如沙丁鱼和皮尔卡兹。</a:t>
            </a:r>
          </a:p>
          <a:p>
            <a:pPr marL="284163" indent="-284163" algn="l">
              <a:buFont typeface="Arial" panose="020B0604020202020204" pitchFamily="34" charset="0"/>
              <a:buChar char="•"/>
            </a:pPr>
            <a:r>
              <a:rPr lang="en-US" sz="1400" dirty="0">
                <a:solidFill>
                  <a:srgbClr val="202124"/>
                </a:solidFill>
              </a:rPr>
              <a:t>鲑鱼和金枪鱼</a:t>
            </a:r>
          </a:p>
          <a:p>
            <a:pPr marL="284163" indent="-284163" algn="l">
              <a:buFont typeface="Arial" panose="020B0604020202020204" pitchFamily="34" charset="0"/>
              <a:buChar char="•"/>
            </a:pPr>
            <a:r>
              <a:rPr lang="en-US" sz="1400" b="0" i="0" dirty="0">
                <a:solidFill>
                  <a:srgbClr val="202124"/>
                </a:solidFill>
                <a:effectLst/>
              </a:rPr>
              <a:t>鸡蛋</a:t>
            </a:r>
          </a:p>
          <a:p>
            <a:pPr marL="284163" indent="-284163" algn="l">
              <a:buFont typeface="Arial" panose="020B0604020202020204" pitchFamily="34" charset="0"/>
              <a:buChar char="•"/>
            </a:pPr>
            <a:r>
              <a:rPr lang="en-US" sz="1400" dirty="0">
                <a:solidFill>
                  <a:srgbClr val="202124"/>
                </a:solidFill>
              </a:rPr>
              <a:t>晒干的蘑菇</a:t>
            </a:r>
          </a:p>
          <a:p>
            <a:pPr marL="284163" indent="-284163" algn="l">
              <a:buFont typeface="Arial" panose="020B0604020202020204" pitchFamily="34" charset="0"/>
              <a:buChar char="•"/>
            </a:pPr>
            <a:r>
              <a:rPr lang="en-US" sz="1400" b="0" i="0" dirty="0">
                <a:solidFill>
                  <a:srgbClr val="202124"/>
                </a:solidFill>
                <a:effectLst/>
              </a:rPr>
              <a:t>蔬菜</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a:lstStyle/>
          <a:p>
            <a:r>
              <a:rPr lang="en-US" dirty="0"/>
              <a:t>MyPlate上显示的食物选择同样有助于我们控制血压</a:t>
            </a:r>
          </a:p>
          <a:p>
            <a:endParaRPr lang="en-US" sz="1400" dirty="0">
              <a:solidFill>
                <a:srgbClr val="202124"/>
              </a:solidFill>
            </a:endParaRPr>
          </a:p>
          <a:p>
            <a:r>
              <a:rPr lang="en-US" sz="1400" b="1" i="0" dirty="0">
                <a:solidFill>
                  <a:srgbClr val="202124"/>
                </a:solidFill>
                <a:effectLst/>
              </a:rPr>
              <a:t>避免</a:t>
            </a:r>
            <a:r>
              <a:rPr lang="en-US" sz="1400" b="0" i="0" dirty="0">
                <a:solidFill>
                  <a:srgbClr val="202124"/>
                </a:solidFill>
                <a:effectLst/>
              </a:rPr>
              <a:t>添加盐的加工食品（</a:t>
            </a:r>
            <a:r>
              <a:rPr lang="en-US" sz="1400" dirty="0">
                <a:solidFill>
                  <a:srgbClr val="202124"/>
                </a:solidFill>
              </a:rPr>
              <a:t>尽可能购买低钠的罐装食品）</a:t>
            </a:r>
            <a:endParaRPr lang="en-US" sz="1400" b="0" i="0" dirty="0">
              <a:solidFill>
                <a:srgbClr val="202124"/>
              </a:solidFill>
              <a:effectLst/>
            </a:endParaRPr>
          </a:p>
          <a:p>
            <a:pPr>
              <a:buFont typeface="Arial" panose="020B0604020202020204" pitchFamily="34" charset="0"/>
              <a:buChar char="•"/>
            </a:pPr>
            <a:r>
              <a:rPr lang="en-US" sz="1400" b="0" i="0" dirty="0">
                <a:solidFill>
                  <a:srgbClr val="202124"/>
                </a:solidFill>
                <a:effectLst/>
              </a:rPr>
              <a:t>添加的糖的</a:t>
            </a:r>
            <a:r>
              <a:rPr lang="en-US" sz="1400" dirty="0">
                <a:solidFill>
                  <a:srgbClr val="202124"/>
                </a:solidFill>
              </a:rPr>
              <a:t>影响类似于盐，所以要避免添加糖的食品和饮料，或标为 "淡味 "的食品和饮料，如酸奶和罐装水果。</a:t>
            </a:r>
          </a:p>
          <a:p>
            <a:pPr algn="l">
              <a:buFont typeface="Arial" panose="020B0604020202020204" pitchFamily="34" charset="0"/>
              <a:buChar char="•"/>
            </a:pPr>
            <a:r>
              <a:rPr lang="en-US" sz="1400" b="0" i="0" dirty="0">
                <a:solidFill>
                  <a:srgbClr val="202124"/>
                </a:solidFill>
                <a:effectLst/>
              </a:rPr>
              <a:t>在食物上使用少量的盐，在烹饪过程中不要加盐。 </a:t>
            </a:r>
          </a:p>
          <a:p>
            <a:pPr algn="l">
              <a:buFont typeface="Arial" panose="020B0604020202020204" pitchFamily="34" charset="0"/>
              <a:buChar char="•"/>
            </a:pPr>
            <a:endParaRPr lang="en-US" sz="1400" b="0" i="0" dirty="0">
              <a:solidFill>
                <a:srgbClr val="202124"/>
              </a:solidFill>
              <a:effectLst/>
            </a:endParaRPr>
          </a:p>
          <a:p>
            <a:pPr algn="l"/>
            <a:r>
              <a:rPr lang="en-US" sz="1400" b="1" i="0" u="none" strike="noStrike" baseline="0" dirty="0">
                <a:solidFill>
                  <a:srgbClr val="20407E"/>
                </a:solidFill>
              </a:rPr>
              <a:t>选择能使你健康的食物</a:t>
            </a:r>
          </a:p>
          <a:p>
            <a:pPr algn="l"/>
            <a:r>
              <a:rPr lang="en-US" sz="1400" b="0" i="0" u="none" strike="noStrike" baseline="0" dirty="0">
                <a:solidFill>
                  <a:srgbClr val="20407E"/>
                </a:solidFill>
              </a:rPr>
              <a:t>每天摄入5种水果和蔬菜</a:t>
            </a:r>
          </a:p>
          <a:p>
            <a:pPr algn="l"/>
            <a:r>
              <a:rPr lang="en-US" sz="1400" b="0" i="0" u="none" strike="noStrike" baseline="0" dirty="0">
                <a:solidFill>
                  <a:srgbClr val="20407E"/>
                </a:solidFill>
              </a:rPr>
              <a:t>每天摄取3份低脂乳制品</a:t>
            </a:r>
          </a:p>
          <a:p>
            <a:pPr algn="l"/>
            <a:r>
              <a:rPr lang="en-US" sz="1400" b="0" i="0" u="none" strike="noStrike" baseline="0" dirty="0">
                <a:solidFill>
                  <a:srgbClr val="20407E"/>
                </a:solidFill>
              </a:rPr>
              <a:t>吃不加盐的肉、鸡、鱼和豆类。</a:t>
            </a:r>
          </a:p>
          <a:p>
            <a:pPr algn="l"/>
            <a:r>
              <a:rPr lang="en-US" sz="1400" b="0" i="0" u="none" strike="noStrike" baseline="0" dirty="0">
                <a:solidFill>
                  <a:srgbClr val="20407E"/>
                </a:solidFill>
              </a:rPr>
              <a:t>每天服用一片维生素D药片</a:t>
            </a:r>
          </a:p>
          <a:p>
            <a:pPr algn="l"/>
            <a:endParaRPr lang="en-US" sz="1400" b="0" i="0" u="none" strike="noStrike" baseline="0" dirty="0">
              <a:solidFill>
                <a:srgbClr val="20407E"/>
              </a:solidFill>
            </a:endParaRPr>
          </a:p>
          <a:p>
            <a:pPr algn="l"/>
            <a:r>
              <a:rPr lang="en-US" sz="1400" b="1" i="0" u="none" strike="noStrike" baseline="0" dirty="0">
                <a:solidFill>
                  <a:srgbClr val="20407E"/>
                </a:solidFill>
              </a:rPr>
              <a:t>避免食用可增加血压的食物</a:t>
            </a:r>
          </a:p>
          <a:p>
            <a:pPr algn="l"/>
            <a:r>
              <a:rPr lang="en-US" sz="1400" b="0" i="0" u="none" strike="noStrike" baseline="0" dirty="0">
                <a:solidFill>
                  <a:srgbClr val="20407E"/>
                </a:solidFill>
              </a:rPr>
              <a:t>避免垃圾和加工食品以及快餐食品</a:t>
            </a:r>
          </a:p>
          <a:p>
            <a:pPr algn="l"/>
            <a:r>
              <a:rPr lang="en-US" sz="1400" b="0" i="0" u="none" strike="noStrike" baseline="0" dirty="0">
                <a:solidFill>
                  <a:srgbClr val="20407E"/>
                </a:solidFill>
              </a:rPr>
              <a:t>避免添加糖的食物和饮料</a:t>
            </a:r>
          </a:p>
          <a:p>
            <a:pPr algn="l"/>
            <a:r>
              <a:rPr lang="en-US" sz="1400" b="0" i="0" u="none" strike="noStrike" baseline="0" dirty="0">
                <a:solidFill>
                  <a:srgbClr val="20407E"/>
                </a:solidFill>
              </a:rPr>
              <a:t>避免吃咸的零食、腌制的肉类和咸的调味品</a:t>
            </a:r>
            <a:endParaRPr lang="en-US" sz="1400" b="0" i="0" dirty="0">
              <a:solidFill>
                <a:srgbClr val="202124"/>
              </a:solidFill>
              <a:effectLst/>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遵循MyPlate是保持健康体重的最佳方法。  </a:t>
            </a:r>
          </a:p>
          <a:p>
            <a:endParaRPr lang="en-US" dirty="0"/>
          </a:p>
          <a:p>
            <a:r>
              <a:rPr lang="en-US" b="0" i="0" dirty="0">
                <a:solidFill>
                  <a:srgbClr val="202124"/>
                </a:solidFill>
                <a:effectLst/>
                <a:latin typeface="Roboto" panose="02000000000000000000" pitchFamily="2" charset="0"/>
              </a:rPr>
              <a:t>多吃</a:t>
            </a:r>
            <a:r>
              <a:rPr lang="en-US" b="1" i="0" dirty="0">
                <a:solidFill>
                  <a:srgbClr val="202124"/>
                </a:solidFill>
                <a:effectLst/>
                <a:latin typeface="Roboto" panose="02000000000000000000" pitchFamily="2" charset="0"/>
              </a:rPr>
              <a:t>不加糖的水果，蔬菜，全谷物，以及无脂或低脂牛奶和奶制品</a:t>
            </a:r>
            <a:r>
              <a:rPr lang="en-US" b="0" i="0" dirty="0">
                <a:solidFill>
                  <a:srgbClr val="202124"/>
                </a:solidFill>
                <a:effectLst/>
                <a:latin typeface="Roboto" panose="02000000000000000000" pitchFamily="2" charset="0"/>
              </a:rPr>
              <a:t>。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包括各种蛋白质食物，如海鲜、瘦肉和去皮鸡肉和火鸡、鸡蛋、豆类（豆子和豌豆）、坚果和种子。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是低添加糖、钠、饱和脂肪、反式脂肪和胆固醇。</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dirty="0">
                <a:solidFill>
                  <a:srgbClr val="202124"/>
                </a:solidFill>
                <a:latin typeface="Roboto" panose="02000000000000000000" pitchFamily="2" charset="0"/>
              </a:rPr>
              <a:t>增加运动有助于减肥! </a:t>
            </a:r>
          </a:p>
        </p:txBody>
      </p:sp>
      <p:sp>
        <p:nvSpPr>
          <p:cNvPr id="4" name="Slide Number Placeholder 3"/>
          <p:cNvSpPr>
            <a:spLocks noGrp="1"/>
          </p:cNvSpPr>
          <p:nvPr>
            <p:ph type="sldNum" sz="quarter" idx="5"/>
          </p:nvPr>
        </p:nvSpPr>
        <p:spPr/>
        <p:txBody>
          <a:bodyPr/>
          <a:lstStyle/>
          <a:p>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rPr>
              <a:t>控制你的份量并不意味着你需要吃得很少或精确地测量出要吃的份量。</a:t>
            </a:r>
          </a:p>
          <a:p>
            <a:endParaRPr lang="en-US" dirty="0">
              <a:solidFill>
                <a:srgbClr val="333333"/>
              </a:solidFill>
            </a:endParaRPr>
          </a:p>
          <a:p>
            <a:r>
              <a:rPr lang="en-US" i="0" dirty="0">
                <a:solidFill>
                  <a:srgbClr val="333333"/>
                </a:solidFill>
                <a:effectLst/>
              </a:rPr>
              <a:t> 但是，如果我们吃得太多，那么我们可能需要重新训练我们的大脑，使其认为比正常份量少的食物就足够满足了。这里有一些可以尝试的技巧：</a:t>
            </a:r>
          </a:p>
          <a:p>
            <a:r>
              <a:rPr lang="en-US" i="0" dirty="0">
                <a:solidFill>
                  <a:srgbClr val="333333"/>
                </a:solidFill>
                <a:effectLst/>
              </a:rPr>
              <a:t>有选择地使用你的秒针</a:t>
            </a:r>
          </a:p>
          <a:p>
            <a:r>
              <a:rPr lang="en-US" dirty="0">
                <a:solidFill>
                  <a:srgbClr val="333333"/>
                </a:solidFill>
              </a:rPr>
              <a:t>在开始进食前喝水</a:t>
            </a:r>
          </a:p>
          <a:p>
            <a:r>
              <a:rPr lang="en-US" i="0" dirty="0">
                <a:solidFill>
                  <a:srgbClr val="333333"/>
                </a:solidFill>
                <a:effectLst/>
              </a:rPr>
              <a:t>检查食品标签或上面的图表，了解健康的食用量。</a:t>
            </a:r>
          </a:p>
          <a:p>
            <a:r>
              <a:rPr lang="en-US" dirty="0">
                <a:solidFill>
                  <a:srgbClr val="333333"/>
                </a:solidFill>
              </a:rPr>
              <a:t>尽早吃饱水果和蔬菜，这样你就不会感到那么饿了。</a:t>
            </a:r>
          </a:p>
          <a:p>
            <a:endParaRPr lang="en-US" b="1" dirty="0">
              <a:solidFill>
                <a:srgbClr val="333333"/>
              </a:solidFill>
            </a:endParaRPr>
          </a:p>
          <a:p>
            <a:pPr algn="l"/>
            <a:r>
              <a:rPr lang="en-US" b="0" i="0" dirty="0">
                <a:solidFill>
                  <a:srgbClr val="333333"/>
                </a:solidFill>
                <a:effectLst/>
              </a:rPr>
              <a:t>与其吃不饱的小份能量密集型食物，不如通过交换来尝试这些能量密度较低的选择：</a:t>
            </a:r>
          </a:p>
          <a:p>
            <a:pPr algn="l">
              <a:buFont typeface="Arial" panose="020B0604020202020204" pitchFamily="34" charset="0"/>
              <a:buChar char="•"/>
            </a:pPr>
            <a:r>
              <a:rPr lang="en-US" b="0" i="0" dirty="0">
                <a:solidFill>
                  <a:srgbClr val="333333"/>
                </a:solidFill>
                <a:effectLst/>
              </a:rPr>
              <a:t>       普通爆米花的薯片或饼干</a:t>
            </a:r>
          </a:p>
          <a:p>
            <a:pPr algn="l">
              <a:buFont typeface="Arial" panose="020B0604020202020204" pitchFamily="34" charset="0"/>
              <a:buChar char="•"/>
            </a:pPr>
            <a:r>
              <a:rPr lang="en-US" b="0" i="0" dirty="0">
                <a:solidFill>
                  <a:srgbClr val="333333"/>
                </a:solidFill>
                <a:effectLst/>
              </a:rPr>
              <a:t>        新鲜浆果的浆果松饼</a:t>
            </a:r>
          </a:p>
          <a:p>
            <a:pPr algn="l">
              <a:buFont typeface="Arial" panose="020B0604020202020204" pitchFamily="34" charset="0"/>
              <a:buChar char="•"/>
            </a:pPr>
            <a:r>
              <a:rPr lang="en-US" b="0" i="0" dirty="0">
                <a:solidFill>
                  <a:srgbClr val="333333"/>
                </a:solidFill>
                <a:effectLst/>
              </a:rPr>
              <a:t>        低脂无糖酸奶的奶酪</a:t>
            </a:r>
          </a:p>
          <a:p>
            <a:pPr algn="l">
              <a:buFont typeface="Arial" panose="020B0604020202020204" pitchFamily="34" charset="0"/>
              <a:buChar char="•"/>
            </a:pPr>
            <a:r>
              <a:rPr lang="en-US" b="0" i="0" dirty="0">
                <a:solidFill>
                  <a:srgbClr val="333333"/>
                </a:solidFill>
                <a:effectLst/>
              </a:rPr>
              <a:t>        全麦皮塔饼或玉米饼的大蒜面包</a:t>
            </a:r>
          </a:p>
          <a:p>
            <a:pPr algn="l">
              <a:buFont typeface="Arial" panose="020B0604020202020204" pitchFamily="34" charset="0"/>
              <a:buChar char="•"/>
            </a:pPr>
            <a:r>
              <a:rPr lang="en-US" dirty="0">
                <a:solidFill>
                  <a:srgbClr val="333333"/>
                </a:solidFill>
              </a:rPr>
              <a:t>        使用较小的盘子</a:t>
            </a:r>
          </a:p>
          <a:p>
            <a:pPr>
              <a:buFont typeface="Arial" panose="020B0604020202020204" pitchFamily="34" charset="0"/>
              <a:buChar char="•"/>
            </a:pPr>
            <a:r>
              <a:rPr lang="en-US" i="0" dirty="0">
                <a:solidFill>
                  <a:srgbClr val="333333"/>
                </a:solidFill>
                <a:effectLst/>
              </a:rPr>
              <a:t>        有选择地使用你的秒针</a:t>
            </a:r>
          </a:p>
          <a:p>
            <a:pPr algn="l">
              <a:buFont typeface="Arial" panose="020B0604020202020204" pitchFamily="34" charset="0"/>
              <a:buChar char="•"/>
            </a:pPr>
            <a:endParaRPr lang="en-US" b="0" i="0" dirty="0">
              <a:solidFill>
                <a:srgbClr val="333333"/>
              </a:solidFill>
              <a:effectLst/>
              <a:latin typeface="Trebuchet"/>
            </a:endParaRPr>
          </a:p>
          <a:p>
            <a:endParaRPr lang="en-US" b="1" i="0" dirty="0">
              <a:solidFill>
                <a:srgbClr val="333333"/>
              </a:solidFill>
              <a:effectLst/>
              <a:latin typeface="bhfbold"/>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a:spAutoFit/>
          </a:bodyPr>
          <a:lstStyle/>
          <a:p>
            <a:pPr marL="234950" indent="-234950" algn="l">
              <a:buFont typeface="Arial" panose="020B0604020202020204" pitchFamily="34" charset="0"/>
              <a:buChar char="•"/>
            </a:pPr>
            <a:r>
              <a:rPr lang="en-US" sz="1400" b="0" i="0" dirty="0">
                <a:solidFill>
                  <a:srgbClr val="202124"/>
                </a:solidFill>
                <a:effectLst/>
              </a:rPr>
              <a:t>牛奶、奶酪和酸奶。  选择低脂肪或无脂肪的乳制品食品，不加糖。每天吃3份!</a:t>
            </a:r>
          </a:p>
          <a:p>
            <a:pPr marL="234950" indent="-234950" algn="l">
              <a:buFont typeface="Arial" panose="020B0604020202020204" pitchFamily="34" charset="0"/>
              <a:buChar char="•"/>
            </a:pPr>
            <a:r>
              <a:rPr lang="en-US" sz="1400" b="0" i="0" dirty="0">
                <a:solidFill>
                  <a:srgbClr val="202124"/>
                </a:solidFill>
                <a:effectLst/>
              </a:rPr>
              <a:t>绿叶蔬菜，如西兰花、卷心菜和秋葵，但不是菠菜。</a:t>
            </a:r>
          </a:p>
          <a:p>
            <a:pPr marL="234950" indent="-234950" algn="l">
              <a:buFont typeface="Arial" panose="020B0604020202020204" pitchFamily="34" charset="0"/>
              <a:buChar char="•"/>
            </a:pPr>
            <a:r>
              <a:rPr lang="en-US" sz="1400" b="0" i="0" dirty="0">
                <a:solidFill>
                  <a:srgbClr val="202124"/>
                </a:solidFill>
                <a:effectLst/>
              </a:rPr>
              <a:t>豆腐和毛豆.</a:t>
            </a:r>
          </a:p>
          <a:p>
            <a:pPr marL="234950" indent="-234950" algn="l">
              <a:buFont typeface="Arial" panose="020B0604020202020204" pitchFamily="34" charset="0"/>
              <a:buChar char="•"/>
            </a:pPr>
            <a:r>
              <a:rPr lang="en-US" sz="1400" b="0" i="0" dirty="0">
                <a:solidFill>
                  <a:srgbClr val="202124"/>
                </a:solidFill>
                <a:effectLst/>
              </a:rPr>
              <a:t>以植物为基础的饮料，如豆奶、豌豆或燕麦奶，并添加钙和维生素D。</a:t>
            </a:r>
          </a:p>
          <a:p>
            <a:pPr marL="234950" indent="-234950" algn="l">
              <a:buFont typeface="Arial" panose="020B0604020202020204" pitchFamily="34" charset="0"/>
              <a:buChar char="•"/>
            </a:pPr>
            <a:r>
              <a:rPr lang="en-US" sz="1400" b="0" i="0" dirty="0">
                <a:solidFill>
                  <a:srgbClr val="202124"/>
                </a:solidFill>
                <a:effectLst/>
              </a:rPr>
              <a:t>坚果和种子</a:t>
            </a:r>
          </a:p>
          <a:p>
            <a:pPr marL="234950" indent="-234950" algn="l">
              <a:buFont typeface="Arial" panose="020B0604020202020204" pitchFamily="34" charset="0"/>
              <a:buChar char="•"/>
            </a:pPr>
            <a:r>
              <a:rPr lang="en-US" sz="1400" b="0" i="0" dirty="0">
                <a:solidFill>
                  <a:srgbClr val="202124"/>
                </a:solidFill>
                <a:effectLst/>
              </a:rPr>
              <a:t>鱼类：鲑鱼、金枪鱼和吃骨头的鱼，如沙丁鱼和其他小鱼。</a:t>
            </a:r>
          </a:p>
          <a:p>
            <a:pPr marL="234950" indent="-234950" algn="l">
              <a:buFont typeface="Arial" panose="020B0604020202020204" pitchFamily="34" charset="0"/>
              <a:buChar char="•"/>
            </a:pPr>
            <a:r>
              <a:rPr lang="en-US" sz="1400" dirty="0">
                <a:solidFill>
                  <a:srgbClr val="202124"/>
                </a:solidFill>
              </a:rPr>
              <a:t>许多运动员需要补充柠檬酸钙和维生素D药片，以获得足够的钙和维生素D，请咨询你的医生</a:t>
            </a:r>
            <a:endParaRPr lang="en-US" sz="1400" b="0" i="0" dirty="0">
              <a:solidFill>
                <a:srgbClr val="202124"/>
              </a:solidFill>
              <a:effectLst/>
            </a:endParaRP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a:lstStyle/>
          <a:p>
            <a:pPr algn="l"/>
            <a:r>
              <a:rPr lang="en-US" sz="1600" b="0" i="0" dirty="0">
                <a:solidFill>
                  <a:srgbClr val="414042"/>
                </a:solidFill>
                <a:effectLst/>
                <a:latin typeface="Rubik"/>
              </a:rPr>
              <a:t>补充水分的饮料建议。  选择具有以下特点的饮料</a:t>
            </a:r>
          </a:p>
          <a:p>
            <a:pPr algn="l">
              <a:buFont typeface="Arial" panose="020B0604020202020204" pitchFamily="34" charset="0"/>
              <a:buChar char="•"/>
            </a:pPr>
            <a:endParaRPr lang="en-US" sz="1600" b="0" i="0" dirty="0">
              <a:solidFill>
                <a:srgbClr val="414042"/>
              </a:solidFill>
              <a:effectLst/>
              <a:latin typeface="Rubik"/>
            </a:endParaRPr>
          </a:p>
          <a:p>
            <a:pPr algn="l">
              <a:buFont typeface="Arial" panose="020B0604020202020204" pitchFamily="34" charset="0"/>
              <a:buChar char="•"/>
            </a:pPr>
            <a:r>
              <a:rPr lang="en-US" sz="1600" b="0" i="0" dirty="0">
                <a:solidFill>
                  <a:srgbClr val="414042"/>
                </a:solidFill>
                <a:effectLst/>
                <a:latin typeface="Rubik"/>
              </a:rPr>
              <a:t>  无添加糖</a:t>
            </a:r>
          </a:p>
          <a:p>
            <a:pPr algn="l">
              <a:buFont typeface="Arial" panose="020B0604020202020204" pitchFamily="34" charset="0"/>
              <a:buChar char="•"/>
            </a:pPr>
            <a:r>
              <a:rPr lang="en-US" sz="1600" b="0" i="0" dirty="0">
                <a:solidFill>
                  <a:srgbClr val="414042"/>
                </a:solidFill>
                <a:effectLst/>
                <a:latin typeface="Rubik"/>
              </a:rPr>
              <a:t>  含有简单的成分</a:t>
            </a:r>
          </a:p>
          <a:p>
            <a:pPr algn="l">
              <a:buFont typeface="Arial" panose="020B0604020202020204" pitchFamily="34" charset="0"/>
              <a:buChar char="•"/>
            </a:pPr>
            <a:r>
              <a:rPr lang="en-US" sz="1600" b="0" i="0" dirty="0">
                <a:solidFill>
                  <a:srgbClr val="414042"/>
                </a:solidFill>
                <a:effectLst/>
                <a:latin typeface="Rubik"/>
              </a:rPr>
              <a:t>  不含化学品和添加剂、人工色素</a:t>
            </a:r>
          </a:p>
          <a:p>
            <a:pPr algn="l">
              <a:buFont typeface="Arial" panose="020B0604020202020204" pitchFamily="34" charset="0"/>
              <a:buChar char="•"/>
            </a:pPr>
            <a:endParaRPr lang="en-US" sz="1600" dirty="0">
              <a:solidFill>
                <a:srgbClr val="414042"/>
              </a:solidFill>
              <a:latin typeface="Rubik"/>
            </a:endParaRPr>
          </a:p>
          <a:p>
            <a:pPr>
              <a:buFont typeface="Arial" panose="020B0604020202020204" pitchFamily="34" charset="0"/>
              <a:buChar char="•"/>
            </a:pPr>
            <a:r>
              <a:rPr lang="en-US" sz="1600" dirty="0">
                <a:solidFill>
                  <a:srgbClr val="414042"/>
                </a:solidFill>
                <a:latin typeface="Rubik"/>
              </a:rPr>
              <a:t>普通淡水是为身体补充水分的完美选择。</a:t>
            </a:r>
            <a:r>
              <a:rPr lang="en-US" sz="1600" b="0" i="0" dirty="0">
                <a:solidFill>
                  <a:srgbClr val="414042"/>
                </a:solidFill>
                <a:effectLst/>
                <a:latin typeface="Rubik"/>
              </a:rPr>
              <a:t>低脂或脱脂牛奶是补水的理想选择，因为它提供水、电解质、蛋白质和其他营养物质。  </a:t>
            </a:r>
          </a:p>
          <a:p>
            <a:pPr algn="l">
              <a:lnSpc>
                <a:spcPct val="150000"/>
              </a:lnSpc>
              <a:buFont typeface="Arial" panose="020B0604020202020204" pitchFamily="34" charset="0"/>
              <a:buChar char="•"/>
            </a:pPr>
            <a:r>
              <a:rPr lang="en-US" sz="1600" dirty="0">
                <a:solidFill>
                  <a:srgbClr val="414042"/>
                </a:solidFill>
                <a:latin typeface="Rubik"/>
              </a:rPr>
              <a:t>避免使用电解质补充粉。除非你密集地锻炼一个小时或更长时间，如果你出汗很多，就不需要它们</a:t>
            </a:r>
            <a:r>
              <a:rPr lang="en-US" dirty="0">
                <a:solidFill>
                  <a:srgbClr val="414042"/>
                </a:solidFill>
                <a:latin typeface="Rubik"/>
              </a:rPr>
              <a:t>。  如果你不需要它们，服用它们可能是有害的。" </a:t>
            </a:r>
            <a:r>
              <a:rPr lang="en-US" b="0" i="0" dirty="0">
                <a:solidFill>
                  <a:srgbClr val="343536"/>
                </a:solidFill>
                <a:effectLst/>
                <a:latin typeface="Roboto" panose="02000000000000000000" pitchFamily="2" charset="0"/>
              </a:rPr>
              <a:t>电解质，在血液中发现的矿物质有助于调节和控制体内液体的平衡。这些矿物质在调节血压、肌肉收缩和保持系统正常运作方面发挥着作用。</a:t>
            </a:r>
            <a:r>
              <a:rPr lang="en-US" b="1" dirty="0">
                <a:solidFill>
                  <a:srgbClr val="202124"/>
                </a:solidFill>
                <a:latin typeface="Roboto" panose="02000000000000000000" pitchFamily="2" charset="0"/>
              </a:rPr>
              <a:t>过量的</a:t>
            </a:r>
            <a:r>
              <a:rPr lang="en-US" b="1" i="0" dirty="0">
                <a:solidFill>
                  <a:srgbClr val="202124"/>
                </a:solidFill>
                <a:effectLst/>
                <a:latin typeface="Roboto" panose="02000000000000000000" pitchFamily="2" charset="0"/>
              </a:rPr>
              <a:t>电解质补充剂会引起以下副作用：腹泻。抽筋。气体形成</a:t>
            </a:r>
            <a:endParaRPr lang="en-US" b="1" i="0" dirty="0">
              <a:solidFill>
                <a:srgbClr val="414042"/>
              </a:solidFill>
              <a:effectLst/>
              <a:latin typeface="Rubik"/>
            </a:endParaRPr>
          </a:p>
          <a:p>
            <a:endParaRPr lang="en-US" dirty="0"/>
          </a:p>
        </p:txBody>
      </p:sp>
      <p:sp>
        <p:nvSpPr>
          <p:cNvPr id="4" name="Slide Number Placeholder 3"/>
          <p:cNvSpPr>
            <a:spLocks noGrp="1"/>
          </p:cNvSpPr>
          <p:nvPr>
            <p:ph type="sldNum" sz="quarter" idx="5"/>
          </p:nvPr>
        </p:nvSpPr>
        <p:spPr>
          <a:xfrm>
            <a:off x="4242959" y="9144000"/>
            <a:ext cx="2971800" cy="458787"/>
          </a:xfrm>
        </p:spPr>
        <p:txBody>
          <a:bodyPr/>
          <a:lstStyle/>
          <a:p>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Proxima Nova"/>
              </a:rPr>
              <a:t>世界各地的人们现在</a:t>
            </a:r>
            <a:r>
              <a:rPr lang="en-US" b="0" i="0" dirty="0">
                <a:solidFill>
                  <a:srgbClr val="231F20"/>
                </a:solidFill>
                <a:effectLst/>
                <a:latin typeface="Proxima Nova"/>
              </a:rPr>
              <a:t>消费了太多的添加糖。添加的糖是制造商添加到食物中以增加其甜度的糖。</a:t>
            </a:r>
          </a:p>
          <a:p>
            <a:endParaRPr lang="en-US" dirty="0">
              <a:solidFill>
                <a:srgbClr val="231F20"/>
              </a:solidFill>
              <a:latin typeface="Proxima Nova"/>
            </a:endParaRPr>
          </a:p>
          <a:p>
            <a:r>
              <a:rPr lang="en-US" dirty="0">
                <a:solidFill>
                  <a:srgbClr val="231F20"/>
                </a:solidFill>
                <a:latin typeface="Proxima Nova"/>
              </a:rPr>
              <a:t>我们吃的大部分糖来自加工食品、快餐和加糖饮料、甜点、酸奶和糖果。  </a:t>
            </a:r>
          </a:p>
          <a:p>
            <a:endParaRPr lang="en-US" dirty="0">
              <a:solidFill>
                <a:srgbClr val="231F20"/>
              </a:solidFill>
              <a:latin typeface="Proxima Nova"/>
            </a:endParaRPr>
          </a:p>
          <a:p>
            <a:r>
              <a:rPr lang="en-US" dirty="0">
                <a:solidFill>
                  <a:srgbClr val="231F20"/>
                </a:solidFill>
                <a:latin typeface="Proxima Nova"/>
              </a:rPr>
              <a:t>健康专家建议每天不超过6茶匙的糖。</a:t>
            </a:r>
          </a:p>
          <a:p>
            <a:endParaRPr lang="en-US" dirty="0">
              <a:solidFill>
                <a:srgbClr val="231F20"/>
              </a:solidFill>
              <a:latin typeface="Proxima Nova"/>
            </a:endParaRPr>
          </a:p>
          <a:p>
            <a:pPr algn="l">
              <a:buFont typeface="Arial" panose="020B0604020202020204" pitchFamily="34" charset="0"/>
              <a:buChar char="•"/>
            </a:pPr>
            <a:r>
              <a:rPr lang="en-US" dirty="0">
                <a:solidFill>
                  <a:srgbClr val="231F20"/>
                </a:solidFill>
                <a:latin typeface="Proxima Nova"/>
              </a:rPr>
              <a:t>太多的糖会导致 </a:t>
            </a:r>
          </a:p>
          <a:p>
            <a:pPr algn="l">
              <a:buFont typeface="Arial" panose="020B0604020202020204" pitchFamily="34" charset="0"/>
              <a:buChar char="•"/>
            </a:pPr>
            <a:endParaRPr lang="en-US" b="1" i="0" dirty="0">
              <a:solidFill>
                <a:srgbClr val="231F20"/>
              </a:solidFill>
              <a:effectLst/>
              <a:latin typeface="Proxima Nova"/>
            </a:endParaRPr>
          </a:p>
          <a:p>
            <a:pPr marL="171450" indent="-171450" algn="l">
              <a:buFont typeface="Arial" panose="020B0604020202020204" pitchFamily="34" charset="0"/>
              <a:buChar char="•"/>
            </a:pPr>
            <a:r>
              <a:rPr lang="en-US" i="0" dirty="0">
                <a:solidFill>
                  <a:srgbClr val="231F20"/>
                </a:solidFill>
                <a:effectLst/>
                <a:latin typeface="Proxima Nova"/>
              </a:rPr>
              <a:t>能量水平低下，感觉疲惫，警惕性降低 </a:t>
            </a:r>
          </a:p>
          <a:p>
            <a:pPr marL="171450" indent="-171450" algn="l">
              <a:buFont typeface="Arial" panose="020B0604020202020204" pitchFamily="34" charset="0"/>
              <a:buChar char="•"/>
            </a:pPr>
            <a:r>
              <a:rPr lang="en-US" i="0" dirty="0">
                <a:solidFill>
                  <a:srgbClr val="231F20"/>
                </a:solidFill>
                <a:effectLst/>
                <a:latin typeface="Proxima Nova"/>
              </a:rPr>
              <a:t>情绪低落：</a:t>
            </a:r>
            <a:r>
              <a:rPr lang="en-US" i="0" u="none" strike="noStrike" dirty="0">
                <a:solidFill>
                  <a:srgbClr val="3D5191"/>
                </a:solidFill>
                <a:effectLst/>
                <a:latin typeface="Proxima Nova"/>
                <a:hlinkClick r:id="rId3"/>
              </a:rPr>
              <a:t>抑郁症</a:t>
            </a:r>
            <a:r>
              <a:rPr lang="en-US" i="0" dirty="0">
                <a:solidFill>
                  <a:srgbClr val="231F20"/>
                </a:solidFill>
                <a:effectLst/>
                <a:latin typeface="Proxima Nova"/>
              </a:rPr>
              <a:t>和情绪波动加剧。</a:t>
            </a:r>
          </a:p>
          <a:p>
            <a:pPr marL="171450" indent="-171450" algn="l">
              <a:buFont typeface="Arial" panose="020B0604020202020204" pitchFamily="34" charset="0"/>
              <a:buChar char="•"/>
            </a:pPr>
            <a:r>
              <a:rPr lang="en-US" i="0" dirty="0">
                <a:solidFill>
                  <a:srgbClr val="231F20"/>
                </a:solidFill>
                <a:effectLst/>
                <a:latin typeface="Proxima Nova"/>
              </a:rPr>
              <a:t>腹胀</a:t>
            </a:r>
            <a:r>
              <a:rPr lang="en-US" b="1" i="0" dirty="0">
                <a:solidFill>
                  <a:srgbClr val="231F20"/>
                </a:solidFill>
                <a:effectLst/>
                <a:latin typeface="Proxima Nova"/>
              </a:rPr>
              <a:t>：</a:t>
            </a:r>
            <a:r>
              <a:rPr lang="en-US" b="0" i="0" dirty="0">
                <a:solidFill>
                  <a:srgbClr val="231F20"/>
                </a:solidFill>
                <a:effectLst/>
                <a:latin typeface="Proxima Nova"/>
              </a:rPr>
              <a:t>腹胀和气体</a:t>
            </a:r>
          </a:p>
          <a:p>
            <a:pPr marL="171450" indent="-171450" algn="l">
              <a:buFont typeface="Arial" panose="020B0604020202020204" pitchFamily="34" charset="0"/>
              <a:buChar char="•"/>
            </a:pPr>
            <a:r>
              <a:rPr lang="en-US" dirty="0">
                <a:solidFill>
                  <a:srgbClr val="231F20"/>
                </a:solidFill>
                <a:latin typeface="Proxima Nova"/>
              </a:rPr>
              <a:t>牙齿腐烂</a:t>
            </a:r>
          </a:p>
          <a:p>
            <a:pPr marL="171450" indent="-171450" algn="l">
              <a:buFont typeface="Arial" panose="020B0604020202020204" pitchFamily="34" charset="0"/>
              <a:buChar char="•"/>
            </a:pPr>
            <a:r>
              <a:rPr lang="en-US" dirty="0">
                <a:solidFill>
                  <a:srgbClr val="231F20"/>
                </a:solidFill>
                <a:latin typeface="Proxima Nova"/>
              </a:rPr>
              <a:t>血压升高</a:t>
            </a:r>
          </a:p>
          <a:p>
            <a:pPr marL="171450" indent="-171450" algn="l">
              <a:buFont typeface="Arial" panose="020B0604020202020204" pitchFamily="34" charset="0"/>
              <a:buChar char="•"/>
            </a:pPr>
            <a:r>
              <a:rPr lang="en-US" dirty="0">
                <a:solidFill>
                  <a:srgbClr val="231F20"/>
                </a:solidFill>
                <a:latin typeface="Proxima Nova"/>
              </a:rPr>
              <a:t>大腰部</a:t>
            </a:r>
          </a:p>
          <a:p>
            <a:pPr marL="171450" indent="-171450" algn="l">
              <a:buFont typeface="Arial" panose="020B0604020202020204" pitchFamily="34" charset="0"/>
              <a:buChar char="•"/>
            </a:pPr>
            <a:r>
              <a:rPr lang="en-US" dirty="0">
                <a:solidFill>
                  <a:srgbClr val="231F20"/>
                </a:solidFill>
                <a:latin typeface="Proxima Nova"/>
              </a:rPr>
              <a:t>过多的空热量</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icrosoft Sans Serif"/>
                <a:cs typeface="Microsoft Sans Serif"/>
              </a:rPr>
              <a:t>水</a:t>
            </a:r>
            <a:r>
              <a:rPr lang="en-US" sz="1400" spc="84" dirty="0">
                <a:latin typeface="Microsoft Sans Serif"/>
                <a:cs typeface="Microsoft Sans Serif"/>
              </a:rPr>
              <a:t>有助于</a:t>
            </a:r>
            <a:r>
              <a:rPr lang="en-US" sz="1400" dirty="0">
                <a:latin typeface="Microsoft Sans Serif"/>
                <a:cs typeface="Microsoft Sans Serif"/>
              </a:rPr>
              <a:t>保持你的身体正常工作。当你</a:t>
            </a:r>
            <a:r>
              <a:rPr lang="en-US" sz="1400" spc="84" dirty="0">
                <a:latin typeface="Microsoft Sans Serif"/>
                <a:cs typeface="Microsoft Sans Serif"/>
              </a:rPr>
              <a:t>上</a:t>
            </a:r>
            <a:r>
              <a:rPr lang="en-US" sz="1400" dirty="0">
                <a:latin typeface="Microsoft Sans Serif"/>
                <a:cs typeface="Microsoft Sans Serif"/>
              </a:rPr>
              <a:t>厕所、</a:t>
            </a:r>
            <a:r>
              <a:rPr lang="en-US" sz="1400" spc="-9" dirty="0">
                <a:latin typeface="Microsoft Sans Serif"/>
                <a:cs typeface="Microsoft Sans Serif"/>
              </a:rPr>
              <a:t>出汗、运动</a:t>
            </a:r>
            <a:r>
              <a:rPr lang="en-US" sz="1400" dirty="0">
                <a:latin typeface="Microsoft Sans Serif"/>
                <a:cs typeface="Microsoft Sans Serif"/>
              </a:rPr>
              <a:t>甚至呼吸时都会失去</a:t>
            </a:r>
            <a:r>
              <a:rPr lang="en-US" sz="1400" spc="44" dirty="0">
                <a:latin typeface="Microsoft Sans Serif"/>
                <a:cs typeface="Microsoft Sans Serif"/>
              </a:rPr>
              <a:t>水分</a:t>
            </a:r>
            <a:r>
              <a:rPr lang="en-US" sz="1400" dirty="0">
                <a:latin typeface="Microsoft Sans Serif"/>
                <a:cs typeface="Microsoft Sans Serif"/>
              </a:rPr>
              <a:t>。</a:t>
            </a:r>
            <a:r>
              <a:rPr lang="en-US" sz="1400" spc="57" dirty="0">
                <a:latin typeface="Microsoft Sans Serif"/>
                <a:cs typeface="Microsoft Sans Serif"/>
              </a:rPr>
              <a:t>如果</a:t>
            </a:r>
            <a:r>
              <a:rPr lang="en-US" sz="1400" dirty="0">
                <a:latin typeface="Microsoft Sans Serif"/>
                <a:cs typeface="Microsoft Sans Serif"/>
              </a:rPr>
              <a:t>你失去了</a:t>
            </a:r>
            <a:r>
              <a:rPr lang="en-US" sz="1400" spc="71" dirty="0">
                <a:latin typeface="Microsoft Sans Serif"/>
                <a:cs typeface="Microsoft Sans Serif"/>
              </a:rPr>
              <a:t>太</a:t>
            </a:r>
            <a:r>
              <a:rPr lang="en-US" sz="1400" dirty="0">
                <a:latin typeface="Microsoft Sans Serif"/>
                <a:cs typeface="Microsoft Sans Serif"/>
              </a:rPr>
              <a:t>多的</a:t>
            </a:r>
            <a:r>
              <a:rPr lang="en-US" sz="1400" spc="44" dirty="0">
                <a:latin typeface="Microsoft Sans Serif"/>
                <a:cs typeface="Microsoft Sans Serif"/>
              </a:rPr>
              <a:t>水</a:t>
            </a:r>
            <a:r>
              <a:rPr lang="en-US" sz="1400" spc="66" dirty="0">
                <a:latin typeface="Microsoft Sans Serif"/>
                <a:cs typeface="Microsoft Sans Serif"/>
              </a:rPr>
              <a:t>而没有</a:t>
            </a:r>
            <a:r>
              <a:rPr lang="en-US" sz="1400" dirty="0">
                <a:latin typeface="Microsoft Sans Serif"/>
                <a:cs typeface="Microsoft Sans Serif"/>
              </a:rPr>
              <a:t>喝更多的水，你的身体</a:t>
            </a:r>
            <a:r>
              <a:rPr lang="en-US" sz="1400" spc="44" dirty="0">
                <a:latin typeface="Microsoft Sans Serif"/>
                <a:cs typeface="Microsoft Sans Serif"/>
              </a:rPr>
              <a:t>就不能很</a:t>
            </a:r>
            <a:r>
              <a:rPr lang="en-US" sz="1400" spc="-9" dirty="0">
                <a:latin typeface="Microsoft Sans Serif"/>
                <a:cs typeface="Microsoft Sans Serif"/>
              </a:rPr>
              <a:t>好</a:t>
            </a:r>
            <a:r>
              <a:rPr lang="en-US" sz="1400" spc="-97" dirty="0">
                <a:latin typeface="Microsoft Sans Serif"/>
                <a:cs typeface="Microsoft Sans Serif"/>
              </a:rPr>
              <a:t>地</a:t>
            </a:r>
            <a:r>
              <a:rPr lang="en-US" sz="1400" dirty="0">
                <a:latin typeface="Microsoft Sans Serif"/>
                <a:cs typeface="Microsoft Sans Serif"/>
              </a:rPr>
              <a:t>工作</a:t>
            </a:r>
            <a:r>
              <a:rPr lang="en-US" sz="1400" spc="-9" dirty="0">
                <a:latin typeface="Microsoft Sans Serif"/>
                <a:cs typeface="Microsoft Sans Serif"/>
              </a:rPr>
              <a:t>。</a:t>
            </a:r>
            <a:r>
              <a:rPr lang="en-US" sz="1400" b="1" spc="-22" dirty="0">
                <a:latin typeface="Arial"/>
                <a:cs typeface="Arial"/>
              </a:rPr>
              <a:t>这</a:t>
            </a:r>
            <a:r>
              <a:rPr lang="en-US" sz="1400" b="1" spc="-49" dirty="0">
                <a:latin typeface="Arial"/>
                <a:cs typeface="Arial"/>
              </a:rPr>
              <a:t>被</a:t>
            </a:r>
            <a:r>
              <a:rPr lang="en-US" sz="1400" b="1" dirty="0">
                <a:latin typeface="Arial"/>
                <a:cs typeface="Arial"/>
              </a:rPr>
              <a:t>称为</a:t>
            </a:r>
            <a:r>
              <a:rPr lang="en-US" sz="1400" b="1" spc="-9" dirty="0">
                <a:latin typeface="Arial"/>
                <a:cs typeface="Arial"/>
              </a:rPr>
              <a:t>脱水。</a:t>
            </a:r>
          </a:p>
          <a:p>
            <a:endParaRPr lang="en-US" sz="1400" b="1" spc="-9" dirty="0">
              <a:latin typeface="Arial"/>
              <a:cs typeface="Arial"/>
            </a:endParaRPr>
          </a:p>
          <a:p>
            <a:pPr algn="l"/>
            <a:r>
              <a:rPr lang="en-US" sz="2000" i="0" dirty="0">
                <a:solidFill>
                  <a:srgbClr val="202124"/>
                </a:solidFill>
                <a:effectLst/>
                <a:latin typeface="Roboto" panose="02000000000000000000" pitchFamily="2" charset="0"/>
              </a:rPr>
              <a:t>运动员脱水的迹象</a:t>
            </a:r>
          </a:p>
          <a:p>
            <a:pPr algn="l">
              <a:buFont typeface="+mj-lt"/>
              <a:buAutoNum type="arabicPeriod"/>
            </a:pPr>
            <a:r>
              <a:rPr lang="en-US" sz="1800" b="0" i="0" dirty="0">
                <a:solidFill>
                  <a:srgbClr val="202124"/>
                </a:solidFill>
                <a:effectLst/>
              </a:rPr>
              <a:t>疲劳。</a:t>
            </a:r>
          </a:p>
          <a:p>
            <a:pPr algn="l">
              <a:buFont typeface="+mj-lt"/>
              <a:buAutoNum type="arabicPeriod"/>
            </a:pPr>
            <a:r>
              <a:rPr lang="en-US" sz="1800" b="0" i="0" dirty="0">
                <a:solidFill>
                  <a:srgbClr val="202124"/>
                </a:solidFill>
                <a:effectLst/>
              </a:rPr>
              <a:t>运动成绩下降。</a:t>
            </a:r>
          </a:p>
          <a:p>
            <a:pPr algn="l">
              <a:buFont typeface="+mj-lt"/>
              <a:buAutoNum type="arabicPeriod"/>
            </a:pPr>
            <a:r>
              <a:rPr lang="en-US" sz="1800" b="0" i="0" dirty="0">
                <a:solidFill>
                  <a:srgbClr val="202124"/>
                </a:solidFill>
                <a:effectLst/>
              </a:rPr>
              <a:t>恶心。</a:t>
            </a:r>
          </a:p>
          <a:p>
            <a:pPr algn="l">
              <a:buFont typeface="+mj-lt"/>
              <a:buAutoNum type="arabicPeriod"/>
            </a:pPr>
            <a:r>
              <a:rPr lang="en-US" sz="1800" b="0" i="0" dirty="0">
                <a:solidFill>
                  <a:srgbClr val="202124"/>
                </a:solidFill>
                <a:effectLst/>
              </a:rPr>
              <a:t>头痛。</a:t>
            </a:r>
          </a:p>
          <a:p>
            <a:pPr algn="l">
              <a:buFont typeface="+mj-lt"/>
              <a:buAutoNum type="arabicPeriod"/>
            </a:pPr>
            <a:r>
              <a:rPr lang="en-US" sz="1800" b="0" i="0" dirty="0">
                <a:solidFill>
                  <a:srgbClr val="202124"/>
                </a:solidFill>
                <a:effectLst/>
              </a:rPr>
              <a:t>漠不关心。</a:t>
            </a:r>
          </a:p>
          <a:p>
            <a:pPr algn="l">
              <a:buFont typeface="+mj-lt"/>
              <a:buAutoNum type="arabicPeriod"/>
            </a:pPr>
            <a:r>
              <a:rPr lang="en-US" sz="1800" b="0" i="0" dirty="0">
                <a:solidFill>
                  <a:srgbClr val="202124"/>
                </a:solidFill>
                <a:effectLst/>
              </a:rPr>
              <a:t>烦躁不安。</a:t>
            </a:r>
          </a:p>
          <a:p>
            <a:pPr algn="l">
              <a:buFont typeface="+mj-lt"/>
              <a:buAutoNum type="arabicPeriod"/>
            </a:pPr>
            <a:r>
              <a:rPr lang="en-US" sz="1800" b="0" i="0" dirty="0">
                <a:solidFill>
                  <a:srgbClr val="202124"/>
                </a:solidFill>
                <a:effectLst/>
              </a:rPr>
              <a:t>渴了。</a:t>
            </a:r>
          </a:p>
          <a:p>
            <a:endParaRPr lang="en-US" sz="14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23</a:t>
            </a:fld>
            <a:endParaRPr lang="en-US"/>
          </a:p>
        </p:txBody>
      </p:sp>
    </p:spTree>
    <p:extLst>
      <p:ext uri="{BB962C8B-B14F-4D97-AF65-F5344CB8AC3E}">
        <p14:creationId xmlns:p14="http://schemas.microsoft.com/office/powerpoint/2010/main" val="44707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nerislight"/>
              </a:rPr>
              <a:t>MyPlate是一个分为四个部分的盘子，每个部分显示你应该吃多少每个食物组。蔬菜占最大的部分，其次是谷物。水果和蔬菜共占餐盘的一半，而蛋白质和谷物则占另一半。牛奶和乳制品也包括在内。</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a:spAutoFit/>
          </a:bodyPr>
          <a:lstStyle/>
          <a:p>
            <a:pPr marL="0" indent="0">
              <a:buNone/>
            </a:pPr>
            <a:r>
              <a:rPr lang="en-US" sz="1800" b="0" i="0" dirty="0">
                <a:effectLst/>
                <a:latin typeface="nerislight"/>
              </a:rPr>
              <a:t>通过少吃加工的、营养丰富的食物，限制糖、盐和饱和脂肪，在任何年龄段我们都可以开始形成健康的饮食模式。</a:t>
            </a:r>
          </a:p>
          <a:p>
            <a:pPr marL="0" indent="0">
              <a:buNone/>
            </a:pPr>
            <a:endParaRPr lang="en-US" dirty="0">
              <a:latin typeface="nerislight"/>
            </a:endParaRPr>
          </a:p>
          <a:p>
            <a:pPr marL="0" indent="0">
              <a:buNone/>
            </a:pPr>
            <a:r>
              <a:rPr lang="en-US" sz="1800" dirty="0">
                <a:latin typeface="nerislight"/>
              </a:rPr>
              <a:t>你为什么想吃得更健康？ （请小组分享_</a:t>
            </a:r>
            <a:endParaRPr lang="en-US" sz="1800" dirty="0"/>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0">
            <a:spAutoFit/>
          </a:bodyPr>
          <a:lstStyle/>
          <a:p>
            <a:pPr marL="296411" marR="4483" indent="-285765">
              <a:lnSpc>
                <a:spcPct val="119100"/>
              </a:lnSpc>
              <a:spcBef>
                <a:spcPts val="88"/>
              </a:spcBef>
            </a:pPr>
            <a:r>
              <a:rPr sz="1400" dirty="0">
                <a:latin typeface="Microsoft Sans Serif"/>
                <a:cs typeface="Microsoft Sans Serif"/>
              </a:rPr>
              <a:t>注意你</a:t>
            </a:r>
            <a:r>
              <a:rPr sz="1400" spc="66" dirty="0">
                <a:latin typeface="Microsoft Sans Serif"/>
                <a:cs typeface="Microsoft Sans Serif"/>
              </a:rPr>
              <a:t>放在</a:t>
            </a:r>
            <a:r>
              <a:rPr sz="1400" dirty="0">
                <a:latin typeface="Microsoft Sans Serif"/>
                <a:cs typeface="Microsoft Sans Serif"/>
              </a:rPr>
              <a:t>盘子里</a:t>
            </a:r>
            <a:r>
              <a:rPr sz="1400" spc="-18" dirty="0">
                <a:latin typeface="Microsoft Sans Serif"/>
                <a:cs typeface="Microsoft Sans Serif"/>
              </a:rPr>
              <a:t>的</a:t>
            </a:r>
            <a:r>
              <a:rPr sz="1400" spc="57" dirty="0">
                <a:latin typeface="Microsoft Sans Serif"/>
                <a:cs typeface="Microsoft Sans Serif"/>
              </a:rPr>
              <a:t>食物</a:t>
            </a:r>
            <a:r>
              <a:rPr sz="1400" spc="84" dirty="0">
                <a:latin typeface="Microsoft Sans Serif"/>
                <a:cs typeface="Microsoft Sans Serif"/>
              </a:rPr>
              <a:t>的</a:t>
            </a:r>
            <a:r>
              <a:rPr sz="1400" dirty="0">
                <a:latin typeface="Microsoft Sans Serif"/>
                <a:cs typeface="Microsoft Sans Serif"/>
              </a:rPr>
              <a:t>数量。</a:t>
            </a:r>
            <a:r>
              <a:rPr sz="1400" spc="-66" dirty="0">
                <a:latin typeface="Microsoft Sans Serif"/>
                <a:cs typeface="Microsoft Sans Serif"/>
              </a:rPr>
              <a:t>见 </a:t>
            </a:r>
            <a:r>
              <a:rPr sz="1400" spc="53" dirty="0">
                <a:latin typeface="Microsoft Sans Serif"/>
                <a:cs typeface="Microsoft Sans Serif"/>
              </a:rPr>
              <a:t>"</a:t>
            </a:r>
            <a:r>
              <a:rPr sz="1400" dirty="0">
                <a:latin typeface="Microsoft Sans Serif"/>
                <a:cs typeface="Microsoft Sans Serif"/>
              </a:rPr>
              <a:t>完美分量 "</a:t>
            </a:r>
            <a:r>
              <a:rPr lang="en-US" sz="1400" spc="-9" dirty="0">
                <a:latin typeface="Microsoft Sans Serif"/>
                <a:cs typeface="Microsoft Sans Serif"/>
              </a:rPr>
              <a:t>幻灯片</a:t>
            </a:r>
            <a:r>
              <a:rPr lang="en-US" sz="1400" spc="-71" dirty="0">
                <a:latin typeface="Microsoft Sans Serif"/>
                <a:cs typeface="Microsoft Sans Serif"/>
              </a:rPr>
              <a:t>。 </a:t>
            </a:r>
          </a:p>
          <a:p>
            <a:pPr marL="296411" marR="4483" indent="-285765">
              <a:lnSpc>
                <a:spcPct val="119100"/>
              </a:lnSpc>
              <a:spcBef>
                <a:spcPts val="88"/>
              </a:spcBef>
            </a:pPr>
            <a:endParaRPr lang="en-US" sz="1400" spc="-71" dirty="0">
              <a:latin typeface="Microsoft Sans Serif"/>
              <a:cs typeface="Microsoft Sans Serif"/>
            </a:endParaRPr>
          </a:p>
          <a:p>
            <a:pPr marL="296411" marR="4483" indent="-285765">
              <a:lnSpc>
                <a:spcPct val="119100"/>
              </a:lnSpc>
              <a:spcBef>
                <a:spcPts val="88"/>
              </a:spcBef>
            </a:pPr>
            <a:r>
              <a:rPr lang="en-US" sz="1400" spc="75" dirty="0">
                <a:latin typeface="Microsoft Sans Serif"/>
                <a:cs typeface="Microsoft Sans Serif"/>
              </a:rPr>
              <a:t>用美味的健康选择</a:t>
            </a:r>
            <a:r>
              <a:rPr lang="en-US" sz="1400" spc="-71" dirty="0">
                <a:latin typeface="Microsoft Sans Serif"/>
                <a:cs typeface="Microsoft Sans Serif"/>
              </a:rPr>
              <a:t>取代</a:t>
            </a:r>
            <a:r>
              <a:rPr lang="en-US" sz="1400" dirty="0">
                <a:latin typeface="Microsoft Sans Serif"/>
                <a:cs typeface="Microsoft Sans Serif"/>
              </a:rPr>
              <a:t>垃圾</a:t>
            </a:r>
            <a:r>
              <a:rPr lang="en-US" sz="1400" spc="57" dirty="0">
                <a:latin typeface="Microsoft Sans Serif"/>
                <a:cs typeface="Microsoft Sans Serif"/>
              </a:rPr>
              <a:t>食品</a:t>
            </a:r>
            <a:r>
              <a:rPr lang="en-US" sz="1400" dirty="0">
                <a:latin typeface="Microsoft Sans Serif"/>
                <a:cs typeface="Microsoft Sans Serif"/>
              </a:rPr>
              <a:t>，如甜点、薯片和</a:t>
            </a:r>
            <a:r>
              <a:rPr lang="en-US" sz="1400" spc="-9" dirty="0">
                <a:latin typeface="Microsoft Sans Serif"/>
                <a:cs typeface="Microsoft Sans Serif"/>
              </a:rPr>
              <a:t>苏打水。</a:t>
            </a:r>
          </a:p>
          <a:p>
            <a:pPr marL="296411" marR="4483" indent="-285765">
              <a:lnSpc>
                <a:spcPct val="119100"/>
              </a:lnSpc>
              <a:spcBef>
                <a:spcPts val="88"/>
              </a:spcBef>
            </a:pPr>
            <a:endParaRPr lang="en-US" sz="1400" spc="-9" dirty="0">
              <a:latin typeface="Microsoft Sans Serif"/>
              <a:cs typeface="Microsoft Sans Serif"/>
            </a:endParaRPr>
          </a:p>
          <a:p>
            <a:pPr marL="296411" marR="4483" indent="-285765">
              <a:lnSpc>
                <a:spcPct val="119100"/>
              </a:lnSpc>
              <a:spcBef>
                <a:spcPts val="88"/>
              </a:spcBef>
            </a:pPr>
            <a:r>
              <a:rPr lang="en-US" sz="1400" dirty="0">
                <a:latin typeface="Microsoft Sans Serif"/>
                <a:cs typeface="Microsoft Sans Serif"/>
              </a:rPr>
              <a:t>在</a:t>
            </a:r>
            <a:r>
              <a:rPr lang="en-US" sz="1400" spc="-9" dirty="0">
                <a:latin typeface="Microsoft Sans Serif"/>
                <a:cs typeface="Microsoft Sans Serif"/>
              </a:rPr>
              <a:t>膳食</a:t>
            </a:r>
            <a:r>
              <a:rPr lang="en-US" sz="1400" spc="84" dirty="0">
                <a:latin typeface="Microsoft Sans Serif"/>
                <a:cs typeface="Microsoft Sans Serif"/>
              </a:rPr>
              <a:t>中</a:t>
            </a:r>
            <a:r>
              <a:rPr lang="en-US" sz="1400" dirty="0">
                <a:latin typeface="Microsoft Sans Serif"/>
                <a:cs typeface="Microsoft Sans Serif"/>
              </a:rPr>
              <a:t>加入更多</a:t>
            </a:r>
            <a:r>
              <a:rPr lang="en-US" sz="1400" spc="53" dirty="0">
                <a:latin typeface="Microsoft Sans Serif"/>
                <a:cs typeface="Microsoft Sans Serif"/>
              </a:rPr>
              <a:t>水果</a:t>
            </a:r>
            <a:r>
              <a:rPr lang="en-US" sz="1400" dirty="0">
                <a:latin typeface="Microsoft Sans Serif"/>
                <a:cs typeface="Microsoft Sans Serif"/>
              </a:rPr>
              <a:t>和蔬菜</a:t>
            </a:r>
            <a:r>
              <a:rPr lang="en-US" sz="1400" spc="-9" dirty="0">
                <a:latin typeface="Microsoft Sans Serif"/>
                <a:cs typeface="Microsoft Sans Serif"/>
              </a:rPr>
              <a:t>。</a:t>
            </a:r>
            <a:r>
              <a:rPr lang="en-US" sz="1400" dirty="0">
                <a:latin typeface="Microsoft Sans Serif"/>
                <a:cs typeface="Microsoft Sans Serif"/>
              </a:rPr>
              <a:t>保持</a:t>
            </a:r>
            <a:r>
              <a:rPr lang="en-US" sz="1400" spc="-31" dirty="0">
                <a:latin typeface="Microsoft Sans Serif"/>
                <a:cs typeface="Microsoft Sans Serif"/>
              </a:rPr>
              <a:t>零食的</a:t>
            </a:r>
            <a:r>
              <a:rPr lang="en-US" sz="1400" dirty="0">
                <a:latin typeface="Microsoft Sans Serif"/>
                <a:cs typeface="Microsoft Sans Serif"/>
              </a:rPr>
              <a:t>健康和</a:t>
            </a:r>
            <a:r>
              <a:rPr lang="en-US" sz="1400" spc="-9" dirty="0">
                <a:latin typeface="Microsoft Sans Serif"/>
                <a:cs typeface="Microsoft Sans Serif"/>
              </a:rPr>
              <a:t>少量</a:t>
            </a:r>
            <a:r>
              <a:rPr lang="en-US" sz="1235" spc="-9" dirty="0">
                <a:solidFill>
                  <a:srgbClr val="EC008C"/>
                </a:solidFill>
                <a:latin typeface="Microsoft Sans Serif"/>
                <a:cs typeface="Microsoft Sans Serif"/>
              </a:rPr>
              <a:t>。</a:t>
            </a:r>
            <a:endParaRPr lang="en-US" sz="1235" dirty="0">
              <a:latin typeface="Microsoft Sans Serif"/>
              <a:cs typeface="Microsoft Sans Serif"/>
            </a:endParaRPr>
          </a:p>
          <a:p>
            <a:pPr marL="296411" marR="4483" indent="-285765">
              <a:lnSpc>
                <a:spcPct val="119100"/>
              </a:lnSpc>
              <a:spcBef>
                <a:spcPts val="88"/>
              </a:spcBef>
            </a:pPr>
            <a:endParaRPr lang="en-US" sz="1400" dirty="0">
              <a:latin typeface="Microsoft Sans Serif"/>
              <a:cs typeface="Microsoft Sans Serif"/>
            </a:endParaRPr>
          </a:p>
          <a:p>
            <a:pPr marL="296411" marR="4483" indent="-285765">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0">
            <a:spAutoFit/>
          </a:bodyPr>
          <a:lstStyle/>
          <a:p>
            <a:pPr marL="835443" marR="4483" indent="-824796">
              <a:lnSpc>
                <a:spcPct val="119100"/>
              </a:lnSpc>
              <a:spcBef>
                <a:spcPts val="88"/>
              </a:spcBef>
            </a:pPr>
            <a:r>
              <a:rPr sz="1235" spc="-9" dirty="0">
                <a:solidFill>
                  <a:srgbClr val="EC008C"/>
                </a:solidFill>
                <a:latin typeface="Microsoft Sans Serif"/>
                <a:cs typeface="Microsoft Sans Serif"/>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marR="16249">
              <a:lnSpc>
                <a:spcPct val="113700"/>
              </a:lnSpc>
              <a:spcBef>
                <a:spcPts val="825"/>
              </a:spcBef>
            </a:pPr>
            <a:r>
              <a:rPr lang="en-US" sz="1400" b="1" spc="-35" dirty="0">
                <a:solidFill>
                  <a:srgbClr val="D2232A"/>
                </a:solidFill>
                <a:latin typeface="Microsoft Sans Serif"/>
                <a:cs typeface="Microsoft Sans Serif"/>
              </a:rPr>
              <a:t>苏打水、</a:t>
            </a:r>
            <a:r>
              <a:rPr lang="en-US" sz="1400" b="1" dirty="0">
                <a:solidFill>
                  <a:srgbClr val="D2232A"/>
                </a:solidFill>
                <a:latin typeface="Microsoft Sans Serif"/>
                <a:cs typeface="Microsoft Sans Serif"/>
              </a:rPr>
              <a:t>能量饮料和运动饮料</a:t>
            </a:r>
            <a:r>
              <a:rPr lang="en-US" sz="1400" b="1" spc="-18" dirty="0">
                <a:solidFill>
                  <a:srgbClr val="D2232A"/>
                </a:solidFill>
                <a:latin typeface="Microsoft Sans Serif"/>
                <a:cs typeface="Microsoft Sans Serif"/>
              </a:rPr>
              <a:t>有</a:t>
            </a:r>
            <a:r>
              <a:rPr lang="en-US" sz="1400" b="1" dirty="0">
                <a:solidFill>
                  <a:srgbClr val="D2232A"/>
                </a:solidFill>
                <a:latin typeface="Microsoft Sans Serif"/>
                <a:cs typeface="Microsoft Sans Serif"/>
              </a:rPr>
              <a:t>额外的糖分</a:t>
            </a:r>
            <a:r>
              <a:rPr lang="en-US" sz="1400" b="1" spc="-22" dirty="0">
                <a:solidFill>
                  <a:srgbClr val="D2232A"/>
                </a:solidFill>
                <a:latin typeface="Microsoft Sans Serif"/>
                <a:cs typeface="Microsoft Sans Serif"/>
              </a:rPr>
              <a:t>，</a:t>
            </a:r>
            <a:r>
              <a:rPr lang="en-US" sz="1400" b="1" spc="-18" dirty="0">
                <a:solidFill>
                  <a:srgbClr val="D2232A"/>
                </a:solidFill>
                <a:latin typeface="Microsoft Sans Serif"/>
                <a:cs typeface="Microsoft Sans Serif"/>
              </a:rPr>
              <a:t>可以</a:t>
            </a:r>
            <a:r>
              <a:rPr lang="en-US" sz="1400" b="1" dirty="0">
                <a:solidFill>
                  <a:srgbClr val="D2232A"/>
                </a:solidFill>
                <a:latin typeface="Microsoft Sans Serif"/>
                <a:cs typeface="Microsoft Sans Serif"/>
              </a:rPr>
              <a:t>使你的体重增加。</a:t>
            </a:r>
            <a:r>
              <a:rPr lang="en-US" sz="1400" b="1" spc="-9" dirty="0">
                <a:solidFill>
                  <a:srgbClr val="D2232A"/>
                </a:solidFill>
                <a:latin typeface="Microsoft Sans Serif"/>
                <a:cs typeface="Microsoft Sans Serif"/>
              </a:rPr>
              <a:t>能量</a:t>
            </a:r>
            <a:r>
              <a:rPr lang="en-US" sz="1400" b="1" dirty="0">
                <a:solidFill>
                  <a:srgbClr val="D2232A"/>
                </a:solidFill>
                <a:latin typeface="Microsoft Sans Serif"/>
                <a:cs typeface="Microsoft Sans Serif"/>
              </a:rPr>
              <a:t>饮料和许多</a:t>
            </a:r>
            <a:r>
              <a:rPr lang="en-US" sz="1400" b="1" spc="-18" dirty="0">
                <a:solidFill>
                  <a:srgbClr val="D2232A"/>
                </a:solidFill>
                <a:latin typeface="Microsoft Sans Serif"/>
                <a:cs typeface="Microsoft Sans Serif"/>
              </a:rPr>
              <a:t>苏打水也有</a:t>
            </a:r>
            <a:r>
              <a:rPr lang="en-US" sz="1400" b="1" dirty="0">
                <a:solidFill>
                  <a:srgbClr val="D2232A"/>
                </a:solidFill>
                <a:latin typeface="Microsoft Sans Serif"/>
                <a:cs typeface="Microsoft Sans Serif"/>
              </a:rPr>
              <a:t>咖啡因。咖啡因</a:t>
            </a:r>
            <a:r>
              <a:rPr lang="en-US" sz="1400" b="1" spc="53" dirty="0">
                <a:solidFill>
                  <a:srgbClr val="D2232A"/>
                </a:solidFill>
                <a:latin typeface="Microsoft Sans Serif"/>
                <a:cs typeface="Microsoft Sans Serif"/>
              </a:rPr>
              <a:t>不能</a:t>
            </a:r>
            <a:r>
              <a:rPr lang="en-US" sz="1400" b="1" dirty="0">
                <a:solidFill>
                  <a:srgbClr val="D2232A"/>
                </a:solidFill>
                <a:latin typeface="Microsoft Sans Serif"/>
                <a:cs typeface="Microsoft Sans Serif"/>
              </a:rPr>
              <a:t>帮助你保持</a:t>
            </a:r>
            <a:r>
              <a:rPr lang="en-US" sz="1400" b="1" spc="-9" dirty="0">
                <a:solidFill>
                  <a:srgbClr val="D2232A"/>
                </a:solidFill>
                <a:latin typeface="Microsoft Sans Serif"/>
                <a:cs typeface="Microsoft Sans Serif"/>
              </a:rPr>
              <a:t>水润。</a:t>
            </a: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r>
              <a:rPr lang="en-US" sz="1400" b="1" dirty="0">
                <a:solidFill>
                  <a:srgbClr val="FDB714"/>
                </a:solidFill>
                <a:latin typeface="Microsoft Sans Serif"/>
                <a:cs typeface="Microsoft Sans Serif"/>
              </a:rPr>
              <a:t>低脂或脱脂牛奶和100%果汁是</a:t>
            </a:r>
            <a:r>
              <a:rPr lang="en-US" sz="1400" b="1" spc="-9" dirty="0">
                <a:solidFill>
                  <a:srgbClr val="FDB714"/>
                </a:solidFill>
                <a:latin typeface="Microsoft Sans Serif"/>
                <a:cs typeface="Microsoft Sans Serif"/>
              </a:rPr>
              <a:t>吃饭</a:t>
            </a:r>
            <a:r>
              <a:rPr lang="en-US" sz="1400" b="1" spc="49" dirty="0">
                <a:solidFill>
                  <a:srgbClr val="FDB714"/>
                </a:solidFill>
                <a:latin typeface="Microsoft Sans Serif"/>
                <a:cs typeface="Microsoft Sans Serif"/>
              </a:rPr>
              <a:t>时的</a:t>
            </a:r>
            <a:r>
              <a:rPr lang="en-US" sz="1400" b="1" dirty="0">
                <a:solidFill>
                  <a:srgbClr val="FDB714"/>
                </a:solidFill>
                <a:latin typeface="Microsoft Sans Serif"/>
                <a:cs typeface="Microsoft Sans Serif"/>
              </a:rPr>
              <a:t>好</a:t>
            </a:r>
            <a:r>
              <a:rPr lang="en-US" sz="1400" b="1" spc="-9" dirty="0">
                <a:solidFill>
                  <a:srgbClr val="FDB714"/>
                </a:solidFill>
                <a:latin typeface="Microsoft Sans Serif"/>
                <a:cs typeface="Microsoft Sans Serif"/>
              </a:rPr>
              <a:t>选择。</a:t>
            </a:r>
            <a:r>
              <a:rPr lang="en-US" sz="1400" b="1" dirty="0">
                <a:solidFill>
                  <a:srgbClr val="FDB714"/>
                </a:solidFill>
                <a:latin typeface="Microsoft Sans Serif"/>
                <a:cs typeface="Microsoft Sans Serif"/>
              </a:rPr>
              <a:t>保持小</a:t>
            </a:r>
            <a:r>
              <a:rPr lang="en-US" sz="1400" b="1" spc="-26" dirty="0">
                <a:solidFill>
                  <a:srgbClr val="FDB714"/>
                </a:solidFill>
                <a:latin typeface="Microsoft Sans Serif"/>
                <a:cs typeface="Microsoft Sans Serif"/>
              </a:rPr>
              <a:t>份量</a:t>
            </a:r>
            <a:r>
              <a:rPr lang="en-US" sz="1400" b="1" dirty="0">
                <a:solidFill>
                  <a:srgbClr val="FDB714"/>
                </a:solidFill>
                <a:latin typeface="Microsoft Sans Serif"/>
                <a:cs typeface="Microsoft Sans Serif"/>
              </a:rPr>
              <a:t>。</a:t>
            </a:r>
            <a:r>
              <a:rPr lang="en-US" sz="1400" b="1" spc="-18" dirty="0">
                <a:solidFill>
                  <a:srgbClr val="FDB714"/>
                </a:solidFill>
                <a:latin typeface="Microsoft Sans Serif"/>
                <a:cs typeface="Microsoft Sans Serif"/>
              </a:rPr>
              <a:t>每天</a:t>
            </a:r>
            <a:r>
              <a:rPr lang="en-US" sz="1400" b="1" spc="66" dirty="0">
                <a:solidFill>
                  <a:srgbClr val="FDB714"/>
                </a:solidFill>
                <a:latin typeface="Microsoft Sans Serif"/>
                <a:cs typeface="Microsoft Sans Serif"/>
              </a:rPr>
              <a:t>以</a:t>
            </a:r>
            <a:r>
              <a:rPr lang="en-US" sz="1400" b="1" dirty="0">
                <a:solidFill>
                  <a:srgbClr val="FDB714"/>
                </a:solidFill>
                <a:latin typeface="Microsoft Sans Serif"/>
                <a:cs typeface="Microsoft Sans Serif"/>
              </a:rPr>
              <a:t>3</a:t>
            </a:r>
            <a:r>
              <a:rPr lang="en-US" sz="1400" b="1" spc="-9" dirty="0">
                <a:solidFill>
                  <a:srgbClr val="FDB714"/>
                </a:solidFill>
                <a:latin typeface="Microsoft Sans Serif"/>
                <a:cs typeface="Microsoft Sans Serif"/>
              </a:rPr>
              <a:t>杯</a:t>
            </a:r>
            <a:r>
              <a:rPr lang="en-US" sz="1400" b="1" dirty="0">
                <a:solidFill>
                  <a:srgbClr val="FDB714"/>
                </a:solidFill>
                <a:latin typeface="Microsoft Sans Serif"/>
                <a:cs typeface="Microsoft Sans Serif"/>
              </a:rPr>
              <a:t>牛奶和</a:t>
            </a:r>
            <a:r>
              <a:rPr lang="en-US" sz="1400" b="1" spc="-4" dirty="0">
                <a:solidFill>
                  <a:srgbClr val="FDB714"/>
                </a:solidFill>
                <a:latin typeface="Microsoft Sans Serif"/>
                <a:cs typeface="Microsoft Sans Serif"/>
              </a:rPr>
              <a:t>不超过</a:t>
            </a:r>
            <a:r>
              <a:rPr lang="en-US" sz="1400" b="1" spc="-44" dirty="0">
                <a:solidFill>
                  <a:srgbClr val="FDB714"/>
                </a:solidFill>
                <a:latin typeface="Microsoft Sans Serif"/>
                <a:cs typeface="Microsoft Sans Serif"/>
              </a:rPr>
              <a:t>1</a:t>
            </a:r>
            <a:r>
              <a:rPr lang="en-US" sz="1400" b="1" dirty="0">
                <a:solidFill>
                  <a:srgbClr val="FDB714"/>
                </a:solidFill>
                <a:latin typeface="Microsoft Sans Serif"/>
                <a:cs typeface="Microsoft Sans Serif"/>
              </a:rPr>
              <a:t>杯果汁为目标。</a:t>
            </a:r>
          </a:p>
          <a:p>
            <a:pPr>
              <a:lnSpc>
                <a:spcPct val="100000"/>
              </a:lnSpc>
            </a:pPr>
            <a:endParaRPr lang="en-US" sz="1400" b="1" spc="-18" dirty="0">
              <a:solidFill>
                <a:srgbClr val="FDB714"/>
              </a:solidFill>
              <a:latin typeface="Microsoft Sans Serif"/>
              <a:cs typeface="Microsoft Sans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BB673"/>
                </a:solidFill>
                <a:latin typeface="Microsoft Sans Serif"/>
                <a:cs typeface="Microsoft Sans Serif"/>
              </a:rPr>
              <a:t>一整天都要喝水</a:t>
            </a:r>
            <a:r>
              <a:rPr lang="en-US" sz="1400" b="1" spc="-9" dirty="0">
                <a:solidFill>
                  <a:srgbClr val="2BB673"/>
                </a:solidFill>
                <a:latin typeface="Microsoft Sans Serif"/>
                <a:cs typeface="Microsoft Sans Serif"/>
              </a:rPr>
              <a:t>!</a:t>
            </a:r>
            <a:r>
              <a:rPr lang="en-US" sz="1400" b="1" spc="44" dirty="0">
                <a:solidFill>
                  <a:srgbClr val="2BB673"/>
                </a:solidFill>
                <a:latin typeface="Microsoft Sans Serif"/>
                <a:cs typeface="Microsoft Sans Serif"/>
              </a:rPr>
              <a:t>如果</a:t>
            </a:r>
            <a:r>
              <a:rPr lang="en-US" sz="1400" b="1" dirty="0">
                <a:solidFill>
                  <a:srgbClr val="2BB673"/>
                </a:solidFill>
                <a:latin typeface="Microsoft Sans Serif"/>
                <a:cs typeface="Microsoft Sans Serif"/>
              </a:rPr>
              <a:t>你喜欢有味道的饮料，可以</a:t>
            </a:r>
            <a:r>
              <a:rPr lang="en-US" sz="1400" b="1" spc="57" dirty="0">
                <a:solidFill>
                  <a:srgbClr val="2BB673"/>
                </a:solidFill>
                <a:latin typeface="Microsoft Sans Serif"/>
                <a:cs typeface="Microsoft Sans Serif"/>
              </a:rPr>
              <a:t>尝试</a:t>
            </a:r>
            <a:r>
              <a:rPr lang="en-US" sz="1400" b="1" spc="-9" dirty="0">
                <a:solidFill>
                  <a:srgbClr val="2BB673"/>
                </a:solidFill>
                <a:latin typeface="Microsoft Sans Serif"/>
                <a:cs typeface="Microsoft Sans Serif"/>
              </a:rPr>
              <a:t>气泡</a:t>
            </a:r>
            <a:r>
              <a:rPr lang="en-US" sz="1400" b="1" dirty="0">
                <a:solidFill>
                  <a:srgbClr val="2BB673"/>
                </a:solidFill>
                <a:latin typeface="Microsoft Sans Serif"/>
                <a:cs typeface="Microsoft Sans Serif"/>
              </a:rPr>
              <a:t>水或在</a:t>
            </a:r>
            <a:r>
              <a:rPr lang="en-US" sz="1400" b="1" spc="35" dirty="0">
                <a:solidFill>
                  <a:srgbClr val="2BB673"/>
                </a:solidFill>
                <a:latin typeface="Microsoft Sans Serif"/>
                <a:cs typeface="Microsoft Sans Serif"/>
              </a:rPr>
              <a:t>水瓶</a:t>
            </a:r>
            <a:r>
              <a:rPr lang="en-US" sz="1400" b="1" dirty="0">
                <a:solidFill>
                  <a:srgbClr val="2BB673"/>
                </a:solidFill>
                <a:latin typeface="Microsoft Sans Serif"/>
                <a:cs typeface="Microsoft Sans Serif"/>
              </a:rPr>
              <a:t>中</a:t>
            </a:r>
            <a:r>
              <a:rPr lang="en-US" sz="1400" b="1" spc="-44" dirty="0">
                <a:solidFill>
                  <a:srgbClr val="2BB673"/>
                </a:solidFill>
                <a:latin typeface="Microsoft Sans Serif"/>
                <a:cs typeface="Microsoft Sans Serif"/>
              </a:rPr>
              <a:t>加入</a:t>
            </a:r>
            <a:r>
              <a:rPr lang="en-US" sz="1400" b="1" dirty="0">
                <a:solidFill>
                  <a:srgbClr val="2BB673"/>
                </a:solidFill>
                <a:latin typeface="Microsoft Sans Serif"/>
                <a:cs typeface="Microsoft Sans Serif"/>
              </a:rPr>
              <a:t>几块</a:t>
            </a:r>
            <a:r>
              <a:rPr lang="en-US" sz="1400" b="1" spc="57" dirty="0">
                <a:solidFill>
                  <a:srgbClr val="2BB673"/>
                </a:solidFill>
                <a:latin typeface="Microsoft Sans Serif"/>
                <a:cs typeface="Microsoft Sans Serif"/>
              </a:rPr>
              <a:t>水果</a:t>
            </a:r>
            <a:r>
              <a:rPr lang="en-US" sz="1400" b="1" spc="35" dirty="0">
                <a:solidFill>
                  <a:srgbClr val="2BB673"/>
                </a:solidFill>
                <a:latin typeface="Microsoft Sans Serif"/>
                <a:cs typeface="Microsoft Sans Serif"/>
              </a:rPr>
              <a:t>。</a:t>
            </a:r>
            <a:endParaRPr lang="en-US" sz="1400" b="1" dirty="0">
              <a:latin typeface="Microsoft Sans Serif"/>
              <a:cs typeface="Microsoft Sans Serif"/>
            </a:endParaRPr>
          </a:p>
          <a:p>
            <a:pPr>
              <a:lnSpc>
                <a:spcPct val="100000"/>
              </a:lnSpc>
            </a:pPr>
            <a:endParaRPr lang="en-US" sz="1600" dirty="0">
              <a:latin typeface="Microsoft Sans Serif"/>
              <a:cs typeface="Microsoft Sans Serif"/>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专家建议每天吃六份谷物，</a:t>
            </a:r>
            <a:r>
              <a:rPr lang="en-US" b="1" i="0" dirty="0">
                <a:solidFill>
                  <a:srgbClr val="202124"/>
                </a:solidFill>
                <a:effectLst/>
                <a:latin typeface="Roboto" panose="02000000000000000000" pitchFamily="2" charset="0"/>
              </a:rPr>
              <a:t>其中至少有三份是全谷物</a:t>
            </a:r>
            <a:r>
              <a:rPr lang="en-US" b="0" i="0" dirty="0">
                <a:solidFill>
                  <a:srgbClr val="202124"/>
                </a:solidFill>
                <a:effectLst/>
                <a:latin typeface="Roboto" panose="02000000000000000000" pitchFamily="2" charset="0"/>
              </a:rPr>
              <a:t>。一份*谷物是指以下任何一种：一片面包；半杯煮熟的燕麦片、面条或米饭；一盎司的饼干；或一杯干冷谷物。</a:t>
            </a:r>
          </a:p>
          <a:p>
            <a:endParaRPr lang="en-US" dirty="0">
              <a:solidFill>
                <a:srgbClr val="202124"/>
              </a:solidFill>
              <a:latin typeface="Roboto" panose="02000000000000000000" pitchFamily="2" charset="0"/>
            </a:endParaRPr>
          </a:p>
          <a:p>
            <a:r>
              <a:rPr lang="en-US" b="0" i="0" dirty="0">
                <a:solidFill>
                  <a:srgbClr val="34394B"/>
                </a:solidFill>
                <a:effectLst/>
                <a:latin typeface="Poppins" panose="00000500000000000000" pitchFamily="2" charset="0"/>
              </a:rPr>
              <a:t>全谷物有丰富的外皮，称为麸皮。  它富含纤维和营养。  尽量选择或购买全谷物面包、麦片、大米（棕色）、玉米饼（玉米而不是面粉）和面食（全麦而不是白面）。</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.你喜欢哪种全谷物？祝您在尝试新的全谷物食品时愉快</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白面包等精制谷物很重要，因为其中添加了叶酸。这就是为什么我们说 "至少一半的谷物应该是全谷物"。</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a:lstStyle/>
          <a:p>
            <a:r>
              <a:rPr lang="en-US" dirty="0"/>
              <a:t>我们的整个身体都需要这些食物来发挥良好的功能。  运动员需要蛋白质来帮助保持他们的肌肉强壮。  你的心脏也是一块肌肉，蛋白质有助于你的心脏和所有的器官。选择低脂肪的蛋白质食品。  大多数脂肪来自于烹饪时添加的。</a:t>
            </a:r>
          </a:p>
          <a:p>
            <a:endParaRPr lang="en-US" dirty="0"/>
          </a:p>
          <a:p>
            <a:r>
              <a:rPr lang="en-US" b="1" dirty="0"/>
              <a:t>鸡肉--</a:t>
            </a:r>
            <a:r>
              <a:rPr lang="en-US" dirty="0"/>
              <a:t>大部分脂肪都在皮里，所以要把它去掉!  避免像你在快餐店买到的油炸鸡。  剥掉鸡皮，因为很多烹饪的脂肪都留在鸡皮里。</a:t>
            </a:r>
          </a:p>
          <a:p>
            <a:endParaRPr lang="en-US" dirty="0"/>
          </a:p>
          <a:p>
            <a:r>
              <a:rPr lang="en-US" b="1" dirty="0"/>
              <a:t>牛肉-</a:t>
            </a:r>
            <a:r>
              <a:rPr lang="en-US" dirty="0"/>
              <a:t>选购脂肪含量最低的汉堡包。 </a:t>
            </a:r>
          </a:p>
          <a:p>
            <a:endParaRPr lang="en-US" dirty="0"/>
          </a:p>
          <a:p>
            <a:r>
              <a:rPr lang="en-US" b="1" dirty="0"/>
              <a:t>鱼--</a:t>
            </a:r>
            <a:r>
              <a:rPr lang="en-US" dirty="0"/>
              <a:t>很难找到一条不健康的鱼。你如何烹饪它很重要，所以要吃没有用大量脂肪煎炸的鱼。</a:t>
            </a:r>
          </a:p>
          <a:p>
            <a:endParaRPr lang="en-US" dirty="0"/>
          </a:p>
          <a:p>
            <a:r>
              <a:rPr lang="en-US" b="1" dirty="0"/>
              <a:t>鸡蛋-</a:t>
            </a:r>
            <a:r>
              <a:rPr lang="en-US" dirty="0"/>
              <a:t> 鸡蛋是一种廉价的健康蛋白质选择。一些专家说每天吃不超过2-3个鸡蛋。  你喜欢怎样烹调鸡蛋？</a:t>
            </a:r>
          </a:p>
          <a:p>
            <a:endParaRPr lang="en-US" dirty="0"/>
          </a:p>
          <a:p>
            <a:r>
              <a:rPr lang="en-US" b="1" dirty="0"/>
              <a:t>猪肉- </a:t>
            </a:r>
            <a:r>
              <a:rPr lang="en-US" dirty="0"/>
              <a:t>注意尽量少吃加工过的肉，如熏肉、火腿和熟食肉。它们有添加的化学品和大量的盐。</a:t>
            </a:r>
          </a:p>
          <a:p>
            <a:endParaRPr lang="en-US" b="1" dirty="0"/>
          </a:p>
          <a:p>
            <a:r>
              <a:rPr lang="en-US" b="1" dirty="0"/>
              <a:t>豆类和豆制品：   </a:t>
            </a:r>
            <a:r>
              <a:rPr lang="en-US" dirty="0"/>
              <a:t>优秀的蛋白质，因为它的脂肪含量低，有纤维和额外的营养，所以它们对你的健康很有好处。</a:t>
            </a:r>
          </a:p>
          <a:p>
            <a:endParaRPr lang="en-US" dirty="0"/>
          </a:p>
          <a:p>
            <a:r>
              <a:rPr lang="en-US" dirty="0"/>
              <a:t>乳制品 - 牛奶、燕麦奶和豆奶、奶酪和酸奶都有健康的蛋白质和许多其他营养物质，对骨骼、牙齿和你的整体健康有益。</a:t>
            </a:r>
          </a:p>
          <a:p>
            <a:endParaRPr lang="en-US" dirty="0"/>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latin typeface="Roboto" panose="02000000000000000000" pitchFamily="2" charset="0"/>
              </a:rPr>
              <a:t>富含蔬菜和水果的饮食可以降低血压，减少心脏病和中风的风险，预防某些类型的癌症，降低眼睛和消化系统问题的风险，并对血糖产生积极影响，这可以帮助控制食欲。</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水果提供维生素、矿物质、纤维和营养物质，有助于保持我们的健康，防止心脏病、糖尿病、中风和某些类型的癌症。</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它们的味道很好，为我们的膳食增添了色彩、味道和营养。</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如果你得到的是罐装水果，在吃之前用清水冲洗，以去除添加的糖。</a:t>
            </a:r>
            <a:endParaRPr lang="en-US" dirty="0"/>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你最喜欢的水果是什么？你在一天中什么时候吃水果？</a:t>
            </a:r>
          </a:p>
          <a:p>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CBA1C-C11F-4FD4-8FB7-74FAEB7C96E8}"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CBA1C-C11F-4FD4-8FB7-74FAEB7C96E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CBA1C-C11F-4FD4-8FB7-74FAEB7C96E8}"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CBA1C-C11F-4FD4-8FB7-74FAEB7C96E8}"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A1C-C11F-4FD4-8FB7-74FAEB7C96E8}"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点击编辑主标题样式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BA1C-C11F-4FD4-8FB7-74FAEB7C96E8}"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28650" y="365127"/>
            <a:ext cx="7886700" cy="991726"/>
          </a:xfrm>
        </p:spPr>
        <p:txBody>
          <a:bodyPr/>
          <a:lstStyle/>
          <a:p>
            <a:r>
              <a:rPr lang="en-US" dirty="0"/>
              <a:t>概要</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a:normAutofit fontScale="62500" lnSpcReduction="20000"/>
          </a:bodyPr>
          <a:lstStyle/>
          <a:p>
            <a:pPr marL="0" indent="0">
              <a:buNone/>
            </a:pPr>
            <a:r>
              <a:rPr lang="en-US" dirty="0"/>
              <a:t>这些都是HM可以考虑帮助教导其他运动员的想法。他们的HPCD（或我们）可以帮助开发一些活动来教授概念。如果使用这个ppt来培训健康使者，那么注释的内容会更多，但显示了如何向其他运动员传授F和V以外的营养知识。</a:t>
            </a:r>
          </a:p>
          <a:p>
            <a:pPr marL="0" indent="0">
              <a:buNone/>
            </a:pPr>
            <a:r>
              <a:rPr lang="en-US" dirty="0"/>
              <a:t> </a:t>
            </a:r>
          </a:p>
          <a:p>
            <a:r>
              <a:rPr lang="en-US" dirty="0"/>
              <a:t>我的餐盘</a:t>
            </a:r>
          </a:p>
          <a:p>
            <a:r>
              <a:rPr lang="en-US" dirty="0"/>
              <a:t>肉、鸡、鱼、蛋和奶制品</a:t>
            </a:r>
          </a:p>
          <a:p>
            <a:r>
              <a:rPr lang="en-US" dirty="0"/>
              <a:t>水果 </a:t>
            </a:r>
          </a:p>
          <a:p>
            <a:r>
              <a:rPr lang="en-US" dirty="0"/>
              <a:t>蔬菜 </a:t>
            </a:r>
          </a:p>
          <a:p>
            <a:r>
              <a:rPr lang="en-US" dirty="0"/>
              <a:t>乳制品</a:t>
            </a:r>
          </a:p>
          <a:p>
            <a:r>
              <a:rPr lang="en-US" dirty="0"/>
              <a:t>谷物</a:t>
            </a:r>
          </a:p>
          <a:p>
            <a:r>
              <a:rPr lang="en-US" dirty="0"/>
              <a:t>营养和体重控制</a:t>
            </a:r>
          </a:p>
          <a:p>
            <a:r>
              <a:rPr lang="en-US" dirty="0"/>
              <a:t>营养和骨骼健康</a:t>
            </a:r>
          </a:p>
          <a:p>
            <a:r>
              <a:rPr lang="en-US" dirty="0"/>
              <a:t>营养与健康血压</a:t>
            </a:r>
          </a:p>
          <a:p>
            <a:r>
              <a:rPr lang="en-US" dirty="0"/>
              <a:t>份量大小</a:t>
            </a:r>
          </a:p>
          <a:p>
            <a:r>
              <a:rPr lang="en-US" dirty="0"/>
              <a:t>补水</a:t>
            </a:r>
          </a:p>
          <a:p>
            <a:endParaRPr lang="en-US" dirty="0"/>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什么是最健康的蔬菜？</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524785" y="5490971"/>
            <a:ext cx="5221554" cy="1159200"/>
          </a:xfrm>
        </p:spPr>
        <p:txBody>
          <a:bodyPr vert="horz" lIns="91440" tIns="45720" rIns="91440" bIns="45720" rtlCol="0" anchor="ctr">
            <a:normAutofit/>
          </a:bodyPr>
          <a:lstStyle/>
          <a:p>
            <a:r>
              <a:rPr lang="en-US" sz="3500" kern="1200">
                <a:solidFill>
                  <a:srgbClr val="FFFFFF"/>
                </a:solidFill>
                <a:latin typeface="+mj-lt"/>
                <a:ea typeface="+mj-ea"/>
                <a:cs typeface="+mj-cs"/>
              </a:rPr>
              <a:t>知道包装食品是否健康的方法。</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stretch>
            <a:fillRect/>
          </a:stretch>
        </p:blipFill>
        <p:spPr>
          <a:xfrm>
            <a:off x="1379702" y="333757"/>
            <a:ext cx="6712246" cy="4933501"/>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强化骨骼的食物和饮料</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732188"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emergency medical kit on a dark wood">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a:t>健康血压的营养</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r>
              <a:rPr lang="en-US" sz="3800" dirty="0">
                <a:solidFill>
                  <a:schemeClr val="bg1"/>
                </a:solidFill>
              </a:rPr>
              <a:t>促进健康体重和缩小腰围的营养</a:t>
            </a:r>
            <a:br>
              <a:rPr lang="en-US" sz="3800" dirty="0">
                <a:solidFill>
                  <a:schemeClr val="bg1"/>
                </a:solidFill>
              </a:rPr>
            </a:br>
            <a:endParaRPr lang="en-US" sz="3800" dirty="0">
              <a:solidFill>
                <a:schemeClr val="bg1"/>
              </a:solidFill>
            </a:endParaRPr>
          </a:p>
        </p:txBody>
      </p:sp>
      <p:pic>
        <p:nvPicPr>
          <p:cNvPr id="5" name="Picture 4" descr="Bowl of cereal">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20"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0"/>
          <a:lstStyle/>
          <a:p>
            <a:endParaRPr sz="1588"/>
          </a:p>
        </p:txBody>
      </p:sp>
      <p:sp>
        <p:nvSpPr>
          <p:cNvPr id="6" name="object 6"/>
          <p:cNvSpPr/>
          <p:nvPr/>
        </p:nvSpPr>
        <p:spPr>
          <a:xfrm>
            <a:off x="134470"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0"/>
          <a:lstStyle/>
          <a:p>
            <a:endParaRPr sz="1588"/>
          </a:p>
        </p:txBody>
      </p:sp>
      <p:sp>
        <p:nvSpPr>
          <p:cNvPr id="7" name="object 7"/>
          <p:cNvSpPr txBox="1">
            <a:spLocks noGrp="1"/>
          </p:cNvSpPr>
          <p:nvPr>
            <p:ph type="title"/>
          </p:nvPr>
        </p:nvSpPr>
        <p:spPr>
          <a:xfrm>
            <a:off x="676448" y="534478"/>
            <a:ext cx="6958853" cy="700886"/>
          </a:xfrm>
          <a:prstGeom prst="rect">
            <a:avLst/>
          </a:prstGeom>
        </p:spPr>
        <p:txBody>
          <a:bodyPr vert="horz" wrap="square" lIns="0" tIns="129339" rIns="0" bIns="0" rtlCol="0" anchor="ctr">
            <a:spAutoFit/>
          </a:bodyPr>
          <a:lstStyle/>
          <a:p>
            <a:pPr marL="18491">
              <a:lnSpc>
                <a:spcPct val="100000"/>
              </a:lnSpc>
              <a:spcBef>
                <a:spcPts val="88"/>
              </a:spcBef>
            </a:pPr>
            <a:r>
              <a:rPr sz="3706" spc="84" dirty="0"/>
              <a:t>完美</a:t>
            </a:r>
            <a:r>
              <a:rPr sz="3706" spc="-9" dirty="0"/>
              <a:t>分量</a:t>
            </a:r>
            <a:endParaRPr sz="3706" dirty="0"/>
          </a:p>
        </p:txBody>
      </p:sp>
      <p:grpSp>
        <p:nvGrpSpPr>
          <p:cNvPr id="8" name="object 8"/>
          <p:cNvGrpSpPr/>
          <p:nvPr/>
        </p:nvGrpSpPr>
        <p:grpSpPr>
          <a:xfrm>
            <a:off x="4857750"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0"/>
            <a:lstStyle/>
            <a:p>
              <a:endParaRPr sz="1588"/>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0"/>
            <a:lstStyle/>
            <a:p>
              <a:endParaRPr sz="1588"/>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0"/>
            <a:lstStyle/>
            <a:p>
              <a:endParaRPr sz="1588"/>
            </a:p>
          </p:txBody>
        </p:sp>
      </p:grpSp>
      <p:grpSp>
        <p:nvGrpSpPr>
          <p:cNvPr id="12" name="object 12"/>
          <p:cNvGrpSpPr/>
          <p:nvPr/>
        </p:nvGrpSpPr>
        <p:grpSpPr>
          <a:xfrm>
            <a:off x="1312894" y="5394164"/>
            <a:ext cx="435909" cy="741269"/>
            <a:chOff x="1335547" y="6113385"/>
            <a:chExt cx="494030" cy="840105"/>
          </a:xfrm>
        </p:grpSpPr>
        <p:pic>
          <p:nvPicPr>
            <p:cNvPr id="13" name="object 13"/>
            <p:cNvPicPr/>
            <p:nvPr/>
          </p:nvPicPr>
          <p:blipFill>
            <a:blip r:embed="rId3"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0"/>
            <a:lstStyle/>
            <a:p>
              <a:endParaRPr sz="1588"/>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0"/>
            <a:lstStyle/>
            <a:p>
              <a:endParaRPr sz="1588"/>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0"/>
            <a:lstStyle/>
            <a:p>
              <a:endParaRPr sz="1588"/>
            </a:p>
          </p:txBody>
        </p:sp>
      </p:grpSp>
      <p:sp>
        <p:nvSpPr>
          <p:cNvPr id="17" name="object 17"/>
          <p:cNvSpPr txBox="1"/>
          <p:nvPr/>
        </p:nvSpPr>
        <p:spPr>
          <a:xfrm>
            <a:off x="805443" y="1290407"/>
            <a:ext cx="7688916" cy="442395"/>
          </a:xfrm>
          <a:prstGeom prst="rect">
            <a:avLst/>
          </a:prstGeom>
        </p:spPr>
        <p:txBody>
          <a:bodyPr vert="horz" wrap="square" lIns="0" tIns="11206" rIns="0" bIns="0" rtlCol="0">
            <a:spAutoFit/>
          </a:bodyPr>
          <a:lstStyle/>
          <a:p>
            <a:pPr marL="11206" marR="4483">
              <a:lnSpc>
                <a:spcPct val="119100"/>
              </a:lnSpc>
              <a:spcBef>
                <a:spcPts val="88"/>
              </a:spcBef>
            </a:pPr>
            <a:r>
              <a:rPr sz="1235" b="1" dirty="0">
                <a:latin typeface="Arial"/>
                <a:cs typeface="Arial"/>
              </a:rPr>
              <a:t>这里</a:t>
            </a:r>
            <a:r>
              <a:rPr sz="1235" b="1" spc="-44" dirty="0">
                <a:latin typeface="Arial"/>
                <a:cs typeface="Arial"/>
              </a:rPr>
              <a:t>有</a:t>
            </a:r>
            <a:r>
              <a:rPr sz="1235" b="1" spc="-9" dirty="0">
                <a:latin typeface="Arial"/>
                <a:cs typeface="Arial"/>
              </a:rPr>
              <a:t>一个</a:t>
            </a:r>
            <a:r>
              <a:rPr sz="1235" b="1" dirty="0">
                <a:latin typeface="Arial"/>
                <a:cs typeface="Arial"/>
              </a:rPr>
              <a:t>有趣的</a:t>
            </a:r>
            <a:r>
              <a:rPr sz="1235" b="1" spc="-22" dirty="0">
                <a:latin typeface="Arial"/>
                <a:cs typeface="Arial"/>
              </a:rPr>
              <a:t>方法</a:t>
            </a:r>
            <a:r>
              <a:rPr sz="1235" b="1" spc="49" dirty="0">
                <a:latin typeface="Arial"/>
                <a:cs typeface="Arial"/>
              </a:rPr>
              <a:t>来</a:t>
            </a:r>
            <a:r>
              <a:rPr sz="1235" b="1" dirty="0">
                <a:latin typeface="Arial"/>
                <a:cs typeface="Arial"/>
              </a:rPr>
              <a:t>记住</a:t>
            </a:r>
            <a:r>
              <a:rPr sz="1235" b="1" spc="-18" dirty="0">
                <a:latin typeface="Arial"/>
                <a:cs typeface="Arial"/>
              </a:rPr>
              <a:t>有</a:t>
            </a:r>
            <a:r>
              <a:rPr sz="1235" b="1" spc="-9" dirty="0">
                <a:latin typeface="Arial"/>
                <a:cs typeface="Arial"/>
              </a:rPr>
              <a:t>一份食物时</a:t>
            </a:r>
            <a:r>
              <a:rPr sz="1235" b="1" spc="49" dirty="0">
                <a:latin typeface="Arial"/>
                <a:cs typeface="Arial"/>
              </a:rPr>
              <a:t>应该</a:t>
            </a:r>
            <a:r>
              <a:rPr sz="1235" b="1" spc="53" dirty="0">
                <a:latin typeface="Arial"/>
                <a:cs typeface="Arial"/>
              </a:rPr>
              <a:t>吃</a:t>
            </a:r>
            <a:r>
              <a:rPr sz="1235" b="1" spc="-44" dirty="0">
                <a:latin typeface="Arial"/>
                <a:cs typeface="Arial"/>
              </a:rPr>
              <a:t>多少</a:t>
            </a:r>
            <a:r>
              <a:rPr sz="1235" b="1" spc="-9" dirty="0">
                <a:latin typeface="Arial"/>
                <a:cs typeface="Arial"/>
              </a:rPr>
              <a:t>。</a:t>
            </a:r>
            <a:r>
              <a:rPr sz="1235" spc="79" dirty="0">
                <a:latin typeface="Microsoft Sans Serif"/>
                <a:cs typeface="Microsoft Sans Serif"/>
              </a:rPr>
              <a:t>左边</a:t>
            </a:r>
            <a:r>
              <a:rPr sz="1235" spc="53" dirty="0">
                <a:latin typeface="Microsoft Sans Serif"/>
                <a:cs typeface="Microsoft Sans Serif"/>
              </a:rPr>
              <a:t>的</a:t>
            </a:r>
            <a:r>
              <a:rPr sz="1235" dirty="0">
                <a:latin typeface="Microsoft Sans Serif"/>
                <a:cs typeface="Microsoft Sans Serif"/>
              </a:rPr>
              <a:t>运动器材</a:t>
            </a:r>
            <a:r>
              <a:rPr sz="1235" spc="84" dirty="0">
                <a:latin typeface="Microsoft Sans Serif"/>
                <a:cs typeface="Microsoft Sans Serif"/>
              </a:rPr>
              <a:t>的</a:t>
            </a:r>
            <a:r>
              <a:rPr sz="1235" spc="-31" dirty="0">
                <a:latin typeface="Microsoft Sans Serif"/>
                <a:cs typeface="Microsoft Sans Serif"/>
              </a:rPr>
              <a:t>大小</a:t>
            </a:r>
            <a:r>
              <a:rPr sz="1235" spc="-66" dirty="0">
                <a:latin typeface="Microsoft Sans Serif"/>
                <a:cs typeface="Microsoft Sans Serif"/>
              </a:rPr>
              <a:t>与</a:t>
            </a:r>
            <a:r>
              <a:rPr sz="1235" spc="-9" dirty="0">
                <a:latin typeface="Microsoft Sans Serif"/>
                <a:cs typeface="Microsoft Sans Serif"/>
              </a:rPr>
              <a:t>右边</a:t>
            </a:r>
            <a:r>
              <a:rPr sz="1235" spc="53" dirty="0">
                <a:latin typeface="Microsoft Sans Serif"/>
                <a:cs typeface="Microsoft Sans Serif"/>
              </a:rPr>
              <a:t>的</a:t>
            </a:r>
            <a:r>
              <a:rPr sz="1235" dirty="0">
                <a:latin typeface="Microsoft Sans Serif"/>
                <a:cs typeface="Microsoft Sans Serif"/>
              </a:rPr>
              <a:t>一份食物</a:t>
            </a:r>
            <a:r>
              <a:rPr sz="1235" spc="84" dirty="0">
                <a:latin typeface="Microsoft Sans Serif"/>
                <a:cs typeface="Microsoft Sans Serif"/>
              </a:rPr>
              <a:t>的</a:t>
            </a:r>
            <a:r>
              <a:rPr sz="1235" spc="-22" dirty="0">
                <a:latin typeface="Microsoft Sans Serif"/>
                <a:cs typeface="Microsoft Sans Serif"/>
              </a:rPr>
              <a:t>大小</a:t>
            </a:r>
            <a:r>
              <a:rPr sz="1235" spc="-18" dirty="0">
                <a:latin typeface="Microsoft Sans Serif"/>
                <a:cs typeface="Microsoft Sans Serif"/>
              </a:rPr>
              <a:t>大致相同。</a:t>
            </a:r>
            <a:endParaRPr sz="1235">
              <a:latin typeface="Microsoft Sans Serif"/>
              <a:cs typeface="Microsoft Sans Serif"/>
            </a:endParaRPr>
          </a:p>
        </p:txBody>
      </p:sp>
      <p:pic>
        <p:nvPicPr>
          <p:cNvPr id="18" name="object 18"/>
          <p:cNvPicPr/>
          <p:nvPr/>
        </p:nvPicPr>
        <p:blipFill>
          <a:blip r:embed="rId4" cstate="print"/>
          <a:stretch>
            <a:fillRect/>
          </a:stretch>
        </p:blipFill>
        <p:spPr>
          <a:xfrm>
            <a:off x="1049510" y="2077753"/>
            <a:ext cx="962209" cy="973556"/>
          </a:xfrm>
          <a:prstGeom prst="rect">
            <a:avLst/>
          </a:prstGeom>
        </p:spPr>
      </p:pic>
      <p:sp>
        <p:nvSpPr>
          <p:cNvPr id="19" name="object 19"/>
          <p:cNvSpPr txBox="1"/>
          <p:nvPr/>
        </p:nvSpPr>
        <p:spPr>
          <a:xfrm>
            <a:off x="2555501" y="1983863"/>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grpSp>
        <p:nvGrpSpPr>
          <p:cNvPr id="20" name="object 20"/>
          <p:cNvGrpSpPr/>
          <p:nvPr/>
        </p:nvGrpSpPr>
        <p:grpSpPr>
          <a:xfrm>
            <a:off x="3712027" y="1933889"/>
            <a:ext cx="774887" cy="953060"/>
            <a:chOff x="4054563" y="2191740"/>
            <a:chExt cx="878205" cy="1080135"/>
          </a:xfrm>
        </p:grpSpPr>
        <p:pic>
          <p:nvPicPr>
            <p:cNvPr id="21" name="object 21"/>
            <p:cNvPicPr/>
            <p:nvPr/>
          </p:nvPicPr>
          <p:blipFill>
            <a:blip r:embed="rId5" cstate="print"/>
            <a:stretch>
              <a:fillRect/>
            </a:stretch>
          </p:blipFill>
          <p:spPr>
            <a:xfrm>
              <a:off x="4262234" y="2239352"/>
              <a:ext cx="267982" cy="267982"/>
            </a:xfrm>
            <a:prstGeom prst="rect">
              <a:avLst/>
            </a:prstGeom>
          </p:spPr>
        </p:pic>
        <p:pic>
          <p:nvPicPr>
            <p:cNvPr id="22" name="object 22"/>
            <p:cNvPicPr/>
            <p:nvPr/>
          </p:nvPicPr>
          <p:blipFill>
            <a:blip r:embed="rId6" cstate="print"/>
            <a:stretch>
              <a:fillRect/>
            </a:stretch>
          </p:blipFill>
          <p:spPr>
            <a:xfrm>
              <a:off x="4494149" y="2191740"/>
              <a:ext cx="332422" cy="315595"/>
            </a:xfrm>
            <a:prstGeom prst="rect">
              <a:avLst/>
            </a:prstGeom>
          </p:spPr>
        </p:pic>
        <p:pic>
          <p:nvPicPr>
            <p:cNvPr id="23" name="object 23"/>
            <p:cNvPicPr/>
            <p:nvPr/>
          </p:nvPicPr>
          <p:blipFill>
            <a:blip r:embed="rId7" cstate="print"/>
            <a:stretch>
              <a:fillRect/>
            </a:stretch>
          </p:blipFill>
          <p:spPr>
            <a:xfrm>
              <a:off x="4054563" y="2533116"/>
              <a:ext cx="877735" cy="738264"/>
            </a:xfrm>
            <a:prstGeom prst="rect">
              <a:avLst/>
            </a:prstGeom>
          </p:spPr>
        </p:pic>
      </p:grpSp>
      <p:grpSp>
        <p:nvGrpSpPr>
          <p:cNvPr id="24" name="object 24"/>
          <p:cNvGrpSpPr/>
          <p:nvPr/>
        </p:nvGrpSpPr>
        <p:grpSpPr>
          <a:xfrm>
            <a:off x="1075963"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0"/>
            <a:lstStyle/>
            <a:p>
              <a:endParaRPr sz="1588"/>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0"/>
            <a:lstStyle/>
            <a:p>
              <a:endParaRPr sz="1588"/>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0"/>
            <a:lstStyle/>
            <a:p>
              <a:endParaRPr sz="1588"/>
            </a:p>
          </p:txBody>
        </p:sp>
      </p:grpSp>
      <p:sp>
        <p:nvSpPr>
          <p:cNvPr id="28" name="object 28"/>
          <p:cNvSpPr txBox="1"/>
          <p:nvPr/>
        </p:nvSpPr>
        <p:spPr>
          <a:xfrm>
            <a:off x="2555501" y="3603762"/>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sp>
        <p:nvSpPr>
          <p:cNvPr id="29" name="object 29"/>
          <p:cNvSpPr txBox="1"/>
          <p:nvPr/>
        </p:nvSpPr>
        <p:spPr>
          <a:xfrm>
            <a:off x="2555501" y="5265631"/>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pic>
        <p:nvPicPr>
          <p:cNvPr id="30" name="object 30"/>
          <p:cNvPicPr/>
          <p:nvPr/>
        </p:nvPicPr>
        <p:blipFill>
          <a:blip r:embed="rId8" cstate="print"/>
          <a:stretch>
            <a:fillRect/>
          </a:stretch>
        </p:blipFill>
        <p:spPr>
          <a:xfrm>
            <a:off x="5532433" y="2741060"/>
            <a:ext cx="798609" cy="55121"/>
          </a:xfrm>
          <a:prstGeom prst="rect">
            <a:avLst/>
          </a:prstGeom>
        </p:spPr>
      </p:pic>
      <p:pic>
        <p:nvPicPr>
          <p:cNvPr id="31" name="object 31"/>
          <p:cNvPicPr/>
          <p:nvPr/>
        </p:nvPicPr>
        <p:blipFill>
          <a:blip r:embed="rId9" cstate="print"/>
          <a:stretch>
            <a:fillRect/>
          </a:stretch>
        </p:blipFill>
        <p:spPr>
          <a:xfrm>
            <a:off x="5527548" y="2848658"/>
            <a:ext cx="798565" cy="55110"/>
          </a:xfrm>
          <a:prstGeom prst="rect">
            <a:avLst/>
          </a:prstGeom>
        </p:spPr>
      </p:pic>
      <p:pic>
        <p:nvPicPr>
          <p:cNvPr id="32" name="object 32"/>
          <p:cNvPicPr/>
          <p:nvPr/>
        </p:nvPicPr>
        <p:blipFill>
          <a:blip r:embed="rId10" cstate="print"/>
          <a:stretch>
            <a:fillRect/>
          </a:stretch>
        </p:blipFill>
        <p:spPr>
          <a:xfrm>
            <a:off x="5484641" y="1866048"/>
            <a:ext cx="898667" cy="720258"/>
          </a:xfrm>
          <a:prstGeom prst="rect">
            <a:avLst/>
          </a:prstGeom>
        </p:spPr>
      </p:pic>
      <p:pic>
        <p:nvPicPr>
          <p:cNvPr id="33" name="object 33"/>
          <p:cNvPicPr/>
          <p:nvPr/>
        </p:nvPicPr>
        <p:blipFill>
          <a:blip r:embed="rId11" cstate="print"/>
          <a:stretch>
            <a:fillRect/>
          </a:stretch>
        </p:blipFill>
        <p:spPr>
          <a:xfrm>
            <a:off x="7252626" y="2084003"/>
            <a:ext cx="765350" cy="768622"/>
          </a:xfrm>
          <a:prstGeom prst="rect">
            <a:avLst/>
          </a:prstGeom>
        </p:spPr>
      </p:pic>
      <p:pic>
        <p:nvPicPr>
          <p:cNvPr id="34" name="object 34"/>
          <p:cNvPicPr/>
          <p:nvPr/>
        </p:nvPicPr>
        <p:blipFill>
          <a:blip r:embed="rId12" cstate="print"/>
          <a:stretch>
            <a:fillRect/>
          </a:stretch>
        </p:blipFill>
        <p:spPr>
          <a:xfrm>
            <a:off x="7110276" y="3804986"/>
            <a:ext cx="1036303" cy="566430"/>
          </a:xfrm>
          <a:prstGeom prst="rect">
            <a:avLst/>
          </a:prstGeom>
        </p:spPr>
      </p:pic>
      <p:grpSp>
        <p:nvGrpSpPr>
          <p:cNvPr id="35" name="object 35"/>
          <p:cNvGrpSpPr/>
          <p:nvPr/>
        </p:nvGrpSpPr>
        <p:grpSpPr>
          <a:xfrm>
            <a:off x="5461985" y="3903088"/>
            <a:ext cx="744071" cy="479051"/>
            <a:chOff x="6037850" y="4423499"/>
            <a:chExt cx="843280" cy="542925"/>
          </a:xfrm>
        </p:grpSpPr>
        <p:pic>
          <p:nvPicPr>
            <p:cNvPr id="36" name="object 36"/>
            <p:cNvPicPr/>
            <p:nvPr/>
          </p:nvPicPr>
          <p:blipFill>
            <a:blip r:embed="rId13" cstate="print"/>
            <a:stretch>
              <a:fillRect/>
            </a:stretch>
          </p:blipFill>
          <p:spPr>
            <a:xfrm>
              <a:off x="6037850" y="4423499"/>
              <a:ext cx="506674" cy="476066"/>
            </a:xfrm>
            <a:prstGeom prst="rect">
              <a:avLst/>
            </a:prstGeom>
          </p:spPr>
        </p:pic>
        <p:pic>
          <p:nvPicPr>
            <p:cNvPr id="37" name="object 37"/>
            <p:cNvPicPr/>
            <p:nvPr/>
          </p:nvPicPr>
          <p:blipFill>
            <a:blip r:embed="rId14" cstate="print"/>
            <a:stretch>
              <a:fillRect/>
            </a:stretch>
          </p:blipFill>
          <p:spPr>
            <a:xfrm>
              <a:off x="6484430" y="4747695"/>
              <a:ext cx="152768" cy="218516"/>
            </a:xfrm>
            <a:prstGeom prst="rect">
              <a:avLst/>
            </a:prstGeom>
          </p:spPr>
        </p:pic>
        <p:pic>
          <p:nvPicPr>
            <p:cNvPr id="38" name="object 38"/>
            <p:cNvPicPr/>
            <p:nvPr/>
          </p:nvPicPr>
          <p:blipFill>
            <a:blip r:embed="rId15" cstate="print"/>
            <a:stretch>
              <a:fillRect/>
            </a:stretch>
          </p:blipFill>
          <p:spPr>
            <a:xfrm>
              <a:off x="6596189" y="4825924"/>
              <a:ext cx="29768" cy="54482"/>
            </a:xfrm>
            <a:prstGeom prst="rect">
              <a:avLst/>
            </a:prstGeom>
          </p:spPr>
        </p:pic>
        <p:pic>
          <p:nvPicPr>
            <p:cNvPr id="39" name="object 39"/>
            <p:cNvPicPr/>
            <p:nvPr/>
          </p:nvPicPr>
          <p:blipFill>
            <a:blip r:embed="rId16" cstate="print"/>
            <a:stretch>
              <a:fillRect/>
            </a:stretch>
          </p:blipFill>
          <p:spPr>
            <a:xfrm>
              <a:off x="6662591" y="4622382"/>
              <a:ext cx="218516" cy="152768"/>
            </a:xfrm>
            <a:prstGeom prst="rect">
              <a:avLst/>
            </a:prstGeom>
          </p:spPr>
        </p:pic>
        <p:pic>
          <p:nvPicPr>
            <p:cNvPr id="40" name="object 40"/>
            <p:cNvPicPr/>
            <p:nvPr/>
          </p:nvPicPr>
          <p:blipFill>
            <a:blip r:embed="rId17" cstate="print"/>
            <a:stretch>
              <a:fillRect/>
            </a:stretch>
          </p:blipFill>
          <p:spPr>
            <a:xfrm>
              <a:off x="6748398" y="4734141"/>
              <a:ext cx="54482" cy="29768"/>
            </a:xfrm>
            <a:prstGeom prst="rect">
              <a:avLst/>
            </a:prstGeom>
          </p:spPr>
        </p:pic>
      </p:grpSp>
      <p:pic>
        <p:nvPicPr>
          <p:cNvPr id="41" name="object 41"/>
          <p:cNvPicPr/>
          <p:nvPr/>
        </p:nvPicPr>
        <p:blipFill>
          <a:blip r:embed="rId18" cstate="print"/>
          <a:stretch>
            <a:fillRect/>
          </a:stretch>
        </p:blipFill>
        <p:spPr>
          <a:xfrm>
            <a:off x="3889394" y="5422242"/>
            <a:ext cx="496417" cy="447684"/>
          </a:xfrm>
          <a:prstGeom prst="rect">
            <a:avLst/>
          </a:prstGeom>
        </p:spPr>
      </p:pic>
      <p:grpSp>
        <p:nvGrpSpPr>
          <p:cNvPr id="42" name="object 42"/>
          <p:cNvGrpSpPr/>
          <p:nvPr/>
        </p:nvGrpSpPr>
        <p:grpSpPr>
          <a:xfrm>
            <a:off x="6057276" y="4267882"/>
            <a:ext cx="193301" cy="135031"/>
            <a:chOff x="6712512" y="4836933"/>
            <a:chExt cx="219075" cy="153035"/>
          </a:xfrm>
        </p:grpSpPr>
        <p:pic>
          <p:nvPicPr>
            <p:cNvPr id="43" name="object 43"/>
            <p:cNvPicPr/>
            <p:nvPr/>
          </p:nvPicPr>
          <p:blipFill>
            <a:blip r:embed="rId19" cstate="print"/>
            <a:stretch>
              <a:fillRect/>
            </a:stretch>
          </p:blipFill>
          <p:spPr>
            <a:xfrm>
              <a:off x="6712512" y="4836933"/>
              <a:ext cx="218516" cy="152768"/>
            </a:xfrm>
            <a:prstGeom prst="rect">
              <a:avLst/>
            </a:prstGeom>
          </p:spPr>
        </p:pic>
        <p:pic>
          <p:nvPicPr>
            <p:cNvPr id="44" name="object 44"/>
            <p:cNvPicPr/>
            <p:nvPr/>
          </p:nvPicPr>
          <p:blipFill>
            <a:blip r:embed="rId20" cstate="print"/>
            <a:stretch>
              <a:fillRect/>
            </a:stretch>
          </p:blipFill>
          <p:spPr>
            <a:xfrm>
              <a:off x="6790740" y="4848174"/>
              <a:ext cx="54482" cy="29756"/>
            </a:xfrm>
            <a:prstGeom prst="rect">
              <a:avLst/>
            </a:prstGeom>
          </p:spPr>
        </p:pic>
      </p:grpSp>
      <p:sp>
        <p:nvSpPr>
          <p:cNvPr id="45" name="object 45"/>
          <p:cNvSpPr txBox="1"/>
          <p:nvPr/>
        </p:nvSpPr>
        <p:spPr>
          <a:xfrm>
            <a:off x="5500672" y="2959843"/>
            <a:ext cx="892549" cy="316271"/>
          </a:xfrm>
          <a:prstGeom prst="rect">
            <a:avLst/>
          </a:prstGeom>
        </p:spPr>
        <p:txBody>
          <a:bodyPr vert="horz" wrap="square" lIns="0" tIns="11206" rIns="0" bIns="0" rtlCol="0">
            <a:spAutoFit/>
          </a:bodyPr>
          <a:lstStyle/>
          <a:p>
            <a:pPr marL="223569" marR="4483" indent="-212923">
              <a:lnSpc>
                <a:spcPct val="106100"/>
              </a:lnSpc>
              <a:spcBef>
                <a:spcPts val="88"/>
              </a:spcBef>
            </a:pPr>
            <a:r>
              <a:rPr sz="971" dirty="0">
                <a:latin typeface="Microsoft Sans Serif"/>
                <a:cs typeface="Microsoft Sans Serif"/>
              </a:rPr>
              <a:t>1</a:t>
            </a:r>
            <a:r>
              <a:rPr sz="971" spc="53" dirty="0">
                <a:latin typeface="Microsoft Sans Serif"/>
                <a:cs typeface="Microsoft Sans Serif"/>
              </a:rPr>
              <a:t>份</a:t>
            </a:r>
            <a:r>
              <a:rPr sz="971" spc="-18" dirty="0">
                <a:latin typeface="Microsoft Sans Serif"/>
                <a:cs typeface="Microsoft Sans Serif"/>
              </a:rPr>
              <a:t>米饭</a:t>
            </a:r>
            <a:r>
              <a:rPr sz="971" dirty="0">
                <a:latin typeface="Microsoft Sans Serif"/>
                <a:cs typeface="Microsoft Sans Serif"/>
              </a:rPr>
              <a:t>或</a:t>
            </a:r>
            <a:r>
              <a:rPr sz="971" spc="-9" dirty="0">
                <a:latin typeface="Microsoft Sans Serif"/>
                <a:cs typeface="Microsoft Sans Serif"/>
              </a:rPr>
              <a:t>面条</a:t>
            </a:r>
            <a:endParaRPr sz="971">
              <a:latin typeface="Microsoft Sans Serif"/>
              <a:cs typeface="Microsoft Sans Serif"/>
            </a:endParaRPr>
          </a:p>
        </p:txBody>
      </p:sp>
      <p:sp>
        <p:nvSpPr>
          <p:cNvPr id="46" name="object 46"/>
          <p:cNvSpPr txBox="1"/>
          <p:nvPr/>
        </p:nvSpPr>
        <p:spPr>
          <a:xfrm>
            <a:off x="3663166" y="2968841"/>
            <a:ext cx="932329"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53" dirty="0">
                <a:latin typeface="Microsoft Sans Serif"/>
                <a:cs typeface="Microsoft Sans Serif"/>
              </a:rPr>
              <a:t>份</a:t>
            </a:r>
            <a:r>
              <a:rPr sz="971" spc="40" dirty="0">
                <a:latin typeface="Microsoft Sans Serif"/>
                <a:cs typeface="Microsoft Sans Serif"/>
              </a:rPr>
              <a:t>水果</a:t>
            </a:r>
            <a:endParaRPr sz="971">
              <a:latin typeface="Microsoft Sans Serif"/>
              <a:cs typeface="Microsoft Sans Serif"/>
            </a:endParaRPr>
          </a:p>
        </p:txBody>
      </p:sp>
      <p:sp>
        <p:nvSpPr>
          <p:cNvPr id="47" name="object 47"/>
          <p:cNvSpPr txBox="1"/>
          <p:nvPr/>
        </p:nvSpPr>
        <p:spPr>
          <a:xfrm>
            <a:off x="7315499" y="2915467"/>
            <a:ext cx="664509" cy="316271"/>
          </a:xfrm>
          <a:prstGeom prst="rect">
            <a:avLst/>
          </a:prstGeom>
        </p:spPr>
        <p:txBody>
          <a:bodyPr vert="horz" wrap="square" lIns="0" tIns="11206" rIns="0" bIns="0" rtlCol="0">
            <a:spAutoFit/>
          </a:bodyPr>
          <a:lstStyle/>
          <a:p>
            <a:pPr marL="32499" marR="4483" indent="-21853">
              <a:lnSpc>
                <a:spcPct val="106100"/>
              </a:lnSpc>
              <a:spcBef>
                <a:spcPts val="88"/>
              </a:spcBef>
            </a:pPr>
            <a:r>
              <a:rPr sz="971" dirty="0">
                <a:latin typeface="Microsoft Sans Serif"/>
                <a:cs typeface="Microsoft Sans Serif"/>
              </a:rPr>
              <a:t>1</a:t>
            </a:r>
            <a:r>
              <a:rPr sz="971" spc="22" dirty="0">
                <a:latin typeface="Microsoft Sans Serif"/>
                <a:cs typeface="Microsoft Sans Serif"/>
              </a:rPr>
              <a:t>份</a:t>
            </a:r>
            <a:r>
              <a:rPr sz="971" spc="-9" dirty="0">
                <a:latin typeface="Microsoft Sans Serif"/>
                <a:cs typeface="Microsoft Sans Serif"/>
              </a:rPr>
              <a:t>蔬菜</a:t>
            </a:r>
            <a:endParaRPr sz="971">
              <a:latin typeface="Microsoft Sans Serif"/>
              <a:cs typeface="Microsoft Sans Serif"/>
            </a:endParaRPr>
          </a:p>
        </p:txBody>
      </p:sp>
      <p:sp>
        <p:nvSpPr>
          <p:cNvPr id="48" name="object 48"/>
          <p:cNvSpPr txBox="1"/>
          <p:nvPr/>
        </p:nvSpPr>
        <p:spPr>
          <a:xfrm>
            <a:off x="3622858" y="4546382"/>
            <a:ext cx="1013012"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53" dirty="0">
                <a:latin typeface="Microsoft Sans Serif"/>
                <a:cs typeface="Microsoft Sans Serif"/>
              </a:rPr>
              <a:t>份</a:t>
            </a:r>
            <a:r>
              <a:rPr sz="971" spc="-9" dirty="0">
                <a:latin typeface="Microsoft Sans Serif"/>
                <a:cs typeface="Microsoft Sans Serif"/>
              </a:rPr>
              <a:t>面包</a:t>
            </a:r>
            <a:endParaRPr sz="971">
              <a:latin typeface="Microsoft Sans Serif"/>
              <a:cs typeface="Microsoft Sans Serif"/>
            </a:endParaRPr>
          </a:p>
        </p:txBody>
      </p:sp>
      <p:sp>
        <p:nvSpPr>
          <p:cNvPr id="49" name="object 49"/>
          <p:cNvSpPr txBox="1"/>
          <p:nvPr/>
        </p:nvSpPr>
        <p:spPr>
          <a:xfrm>
            <a:off x="7159323" y="4512977"/>
            <a:ext cx="977153"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18" dirty="0">
                <a:latin typeface="Microsoft Sans Serif"/>
                <a:cs typeface="Microsoft Sans Serif"/>
              </a:rPr>
              <a:t>份肉</a:t>
            </a:r>
            <a:endParaRPr sz="971">
              <a:latin typeface="Microsoft Sans Serif"/>
              <a:cs typeface="Microsoft Sans Serif"/>
            </a:endParaRPr>
          </a:p>
        </p:txBody>
      </p:sp>
      <p:sp>
        <p:nvSpPr>
          <p:cNvPr id="50" name="object 50"/>
          <p:cNvSpPr txBox="1"/>
          <p:nvPr/>
        </p:nvSpPr>
        <p:spPr>
          <a:xfrm>
            <a:off x="3591796" y="5988826"/>
            <a:ext cx="107520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53" dirty="0">
                <a:latin typeface="Microsoft Sans Serif"/>
                <a:cs typeface="Microsoft Sans Serif"/>
              </a:rPr>
              <a:t>份</a:t>
            </a:r>
            <a:r>
              <a:rPr sz="971" spc="-9" dirty="0">
                <a:latin typeface="Microsoft Sans Serif"/>
                <a:cs typeface="Microsoft Sans Serif"/>
              </a:rPr>
              <a:t>奶酪</a:t>
            </a:r>
            <a:endParaRPr sz="971">
              <a:latin typeface="Microsoft Sans Serif"/>
              <a:cs typeface="Microsoft Sans Serif"/>
            </a:endParaRPr>
          </a:p>
        </p:txBody>
      </p:sp>
      <p:sp>
        <p:nvSpPr>
          <p:cNvPr id="51" name="object 51"/>
          <p:cNvSpPr txBox="1"/>
          <p:nvPr/>
        </p:nvSpPr>
        <p:spPr>
          <a:xfrm>
            <a:off x="5391954" y="4479203"/>
            <a:ext cx="101805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53" dirty="0">
                <a:latin typeface="Microsoft Sans Serif"/>
                <a:cs typeface="Microsoft Sans Serif"/>
              </a:rPr>
              <a:t>份</a:t>
            </a:r>
            <a:r>
              <a:rPr sz="971" spc="-9" dirty="0">
                <a:latin typeface="Microsoft Sans Serif"/>
                <a:cs typeface="Microsoft Sans Serif"/>
              </a:rPr>
              <a:t>豆类</a:t>
            </a:r>
            <a:endParaRPr sz="971">
              <a:latin typeface="Microsoft Sans Serif"/>
              <a:cs typeface="Microsoft Sans Serif"/>
            </a:endParaRPr>
          </a:p>
        </p:txBody>
      </p:sp>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4" name="object 54"/>
          <p:cNvSpPr txBox="1"/>
          <p:nvPr/>
        </p:nvSpPr>
        <p:spPr>
          <a:xfrm>
            <a:off x="1293223" y="3075768"/>
            <a:ext cx="475129" cy="160715"/>
          </a:xfrm>
          <a:prstGeom prst="rect">
            <a:avLst/>
          </a:prstGeom>
        </p:spPr>
        <p:txBody>
          <a:bodyPr vert="horz" wrap="square" lIns="0" tIns="11206" rIns="0" bIns="0" rtlCol="0">
            <a:spAutoFit/>
          </a:bodyPr>
          <a:lstStyle/>
          <a:p>
            <a:pPr marL="11206">
              <a:spcBef>
                <a:spcPts val="88"/>
              </a:spcBef>
            </a:pPr>
            <a:r>
              <a:rPr sz="971" spc="-9" dirty="0">
                <a:latin typeface="Microsoft Sans Serif"/>
                <a:cs typeface="Microsoft Sans Serif"/>
              </a:rPr>
              <a:t>棒球</a:t>
            </a:r>
            <a:endParaRPr sz="971">
              <a:latin typeface="Microsoft Sans Serif"/>
              <a:cs typeface="Microsoft Sans Serif"/>
            </a:endParaRPr>
          </a:p>
        </p:txBody>
      </p:sp>
      <p:sp>
        <p:nvSpPr>
          <p:cNvPr id="55" name="object 55"/>
          <p:cNvSpPr txBox="1"/>
          <p:nvPr/>
        </p:nvSpPr>
        <p:spPr>
          <a:xfrm>
            <a:off x="1183642" y="4647886"/>
            <a:ext cx="694204"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曲棍球</a:t>
            </a:r>
            <a:endParaRPr sz="971">
              <a:latin typeface="Microsoft Sans Serif"/>
              <a:cs typeface="Microsoft Sans Serif"/>
            </a:endParaRPr>
          </a:p>
        </p:txBody>
      </p:sp>
      <p:sp>
        <p:nvSpPr>
          <p:cNvPr id="56" name="object 56"/>
          <p:cNvSpPr txBox="1"/>
          <p:nvPr/>
        </p:nvSpPr>
        <p:spPr>
          <a:xfrm>
            <a:off x="1296551" y="6169342"/>
            <a:ext cx="468406"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高尔夫球</a:t>
            </a:r>
            <a:endParaRPr sz="971">
              <a:latin typeface="Microsoft Sans Serif"/>
              <a:cs typeface="Microsoft Sans Serif"/>
            </a:endParaRPr>
          </a:p>
        </p:txBody>
      </p:sp>
      <p:sp>
        <p:nvSpPr>
          <p:cNvPr id="57" name="object 57"/>
          <p:cNvSpPr txBox="1"/>
          <p:nvPr/>
        </p:nvSpPr>
        <p:spPr>
          <a:xfrm>
            <a:off x="5480032" y="6001209"/>
            <a:ext cx="933450"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53" dirty="0">
                <a:latin typeface="Microsoft Sans Serif"/>
                <a:cs typeface="Microsoft Sans Serif"/>
              </a:rPr>
              <a:t>份</a:t>
            </a:r>
            <a:r>
              <a:rPr sz="971" spc="-18" dirty="0">
                <a:latin typeface="Microsoft Sans Serif"/>
                <a:cs typeface="Microsoft Sans Serif"/>
              </a:rPr>
              <a:t>坚果</a:t>
            </a:r>
            <a:endParaRPr sz="971">
              <a:latin typeface="Microsoft Sans Serif"/>
              <a:cs typeface="Microsoft Sans Serif"/>
            </a:endParaRPr>
          </a:p>
        </p:txBody>
      </p:sp>
      <p:grpSp>
        <p:nvGrpSpPr>
          <p:cNvPr id="58" name="object 58"/>
          <p:cNvGrpSpPr/>
          <p:nvPr/>
        </p:nvGrpSpPr>
        <p:grpSpPr>
          <a:xfrm>
            <a:off x="5600216" y="5337335"/>
            <a:ext cx="619685" cy="504825"/>
            <a:chOff x="6194511" y="6048979"/>
            <a:chExt cx="702310" cy="572135"/>
          </a:xfrm>
        </p:grpSpPr>
        <p:pic>
          <p:nvPicPr>
            <p:cNvPr id="59" name="object 59"/>
            <p:cNvPicPr/>
            <p:nvPr/>
          </p:nvPicPr>
          <p:blipFill>
            <a:blip r:embed="rId21"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0"/>
            <a:lstStyle/>
            <a:p>
              <a:endParaRPr sz="1588"/>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0"/>
            <a:lstStyle/>
            <a:p>
              <a:endParaRPr sz="1588"/>
            </a:p>
          </p:txBody>
        </p:sp>
        <p:pic>
          <p:nvPicPr>
            <p:cNvPr id="62" name="object 62"/>
            <p:cNvPicPr/>
            <p:nvPr/>
          </p:nvPicPr>
          <p:blipFill>
            <a:blip r:embed="rId22"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0"/>
            <a:lstStyle/>
            <a:p>
              <a:endParaRPr sz="1588"/>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0"/>
            <a:lstStyle/>
            <a:p>
              <a:endParaRPr sz="1588"/>
            </a:p>
          </p:txBody>
        </p:sp>
        <p:pic>
          <p:nvPicPr>
            <p:cNvPr id="65" name="object 65"/>
            <p:cNvPicPr/>
            <p:nvPr/>
          </p:nvPicPr>
          <p:blipFill>
            <a:blip r:embed="rId23" cstate="print"/>
            <a:stretch>
              <a:fillRect/>
            </a:stretch>
          </p:blipFill>
          <p:spPr>
            <a:xfrm>
              <a:off x="6423154" y="6508196"/>
              <a:ext cx="245526" cy="112456"/>
            </a:xfrm>
            <a:prstGeom prst="rect">
              <a:avLst/>
            </a:prstGeom>
          </p:spPr>
        </p:pic>
      </p:grpSp>
      <p:pic>
        <p:nvPicPr>
          <p:cNvPr id="66" name="object 66"/>
          <p:cNvPicPr/>
          <p:nvPr/>
        </p:nvPicPr>
        <p:blipFill>
          <a:blip r:embed="rId24" cstate="print"/>
          <a:stretch>
            <a:fillRect/>
          </a:stretch>
        </p:blipFill>
        <p:spPr>
          <a:xfrm>
            <a:off x="7396632" y="5290605"/>
            <a:ext cx="513566" cy="624876"/>
          </a:xfrm>
          <a:prstGeom prst="rect">
            <a:avLst/>
          </a:prstGeom>
        </p:spPr>
      </p:pic>
      <p:sp>
        <p:nvSpPr>
          <p:cNvPr id="67" name="object 67"/>
          <p:cNvSpPr txBox="1"/>
          <p:nvPr/>
        </p:nvSpPr>
        <p:spPr>
          <a:xfrm>
            <a:off x="7226154" y="5978184"/>
            <a:ext cx="880781" cy="316271"/>
          </a:xfrm>
          <a:prstGeom prst="rect">
            <a:avLst/>
          </a:prstGeom>
        </p:spPr>
        <p:txBody>
          <a:bodyPr vert="horz" wrap="square" lIns="0" tIns="11206" rIns="0" bIns="0" rtlCol="0">
            <a:spAutoFit/>
          </a:bodyPr>
          <a:lstStyle/>
          <a:p>
            <a:pPr marL="264473" marR="4483" indent="-253827">
              <a:lnSpc>
                <a:spcPct val="106100"/>
              </a:lnSpc>
              <a:spcBef>
                <a:spcPts val="88"/>
              </a:spcBef>
            </a:pPr>
            <a:r>
              <a:rPr sz="971" dirty="0">
                <a:latin typeface="Microsoft Sans Serif"/>
                <a:cs typeface="Microsoft Sans Serif"/>
              </a:rPr>
              <a:t>1</a:t>
            </a:r>
            <a:r>
              <a:rPr sz="971" spc="53" dirty="0">
                <a:latin typeface="Microsoft Sans Serif"/>
                <a:cs typeface="Microsoft Sans Serif"/>
              </a:rPr>
              <a:t>份</a:t>
            </a:r>
            <a:r>
              <a:rPr sz="971" spc="35" dirty="0">
                <a:latin typeface="Microsoft Sans Serif"/>
                <a:cs typeface="Microsoft Sans Serif"/>
              </a:rPr>
              <a:t>坚果酱</a:t>
            </a:r>
            <a:endParaRPr sz="971">
              <a:latin typeface="Microsoft Sans Serif"/>
              <a:cs typeface="Microsoft Sans Serif"/>
            </a:endParaRPr>
          </a:p>
        </p:txBody>
      </p:sp>
      <p:grpSp>
        <p:nvGrpSpPr>
          <p:cNvPr id="68" name="object 68"/>
          <p:cNvGrpSpPr/>
          <p:nvPr/>
        </p:nvGrpSpPr>
        <p:grpSpPr>
          <a:xfrm>
            <a:off x="3757107"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0"/>
            <a:lstStyle/>
            <a:p>
              <a:endParaRPr sz="1588"/>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0"/>
            <a:lstStyle/>
            <a:p>
              <a:endParaRPr sz="1588"/>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0"/>
            <a:lstStyle/>
            <a:p>
              <a:endParaRPr sz="1588"/>
            </a:p>
          </p:txBody>
        </p:sp>
      </p:grpSp>
      <p:sp>
        <p:nvSpPr>
          <p:cNvPr id="72" name="object 72"/>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10"/>
              <a:t>特奥会</a:t>
            </a:r>
          </a:p>
          <a:p>
            <a:pPr marL="201295"/>
            <a:r>
              <a:rPr lang="en-US" spc="-40"/>
              <a:t>FIT </a:t>
            </a:r>
            <a:r>
              <a:rPr lang="en-US"/>
              <a:t>5</a:t>
            </a:r>
            <a:r>
              <a:rPr lang="en-US" spc="-20"/>
              <a:t>指南</a:t>
            </a:r>
            <a:endParaRPr spc="-18" dirty="0"/>
          </a:p>
        </p:txBody>
      </p:sp>
      <p:sp>
        <p:nvSpPr>
          <p:cNvPr id="73" name="object 73"/>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15</a:t>
            </a:fld>
            <a:endParaRPr spc="-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tamin D">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400853" y="2950387"/>
            <a:ext cx="2429599" cy="3531403"/>
          </a:xfrm>
        </p:spPr>
        <p:txBody>
          <a:bodyPr vert="horz" lIns="91440" tIns="45720" rIns="91440" bIns="45720" rtlCol="0" anchor="t">
            <a:normAutofit/>
          </a:bodyPr>
          <a:lstStyle/>
          <a:p>
            <a:pPr algn="r"/>
            <a:r>
              <a:rPr lang="en-US" sz="3500" dirty="0">
                <a:solidFill>
                  <a:srgbClr val="FFFFFF"/>
                </a:solidFill>
              </a:rPr>
              <a:t>加强骨骼和牙齿的食物。</a:t>
            </a:r>
            <a:br>
              <a:rPr lang="en-US" sz="3500" dirty="0">
                <a:solidFill>
                  <a:srgbClr val="FFFFFF"/>
                </a:solidFill>
              </a:rPr>
            </a:br>
            <a:endParaRPr lang="en-US" sz="3500" dirty="0">
              <a:solidFill>
                <a:srgbClr val="FFFFFF"/>
              </a:solidFill>
            </a:endParaRP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r>
              <a:rPr lang="en-US" sz="3500">
                <a:solidFill>
                  <a:srgbClr val="FFFFFF"/>
                </a:solidFill>
              </a:rPr>
              <a:t>水合与你的健康</a:t>
            </a: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a:lstStyle/>
          <a:p>
            <a:r>
              <a:rPr lang="en-US" dirty="0"/>
              <a:t>健康饮品</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5728996"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5411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1220462"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3"/>
          <a:stretch>
            <a:fillRect/>
          </a:stretch>
        </p:blipFill>
        <p:spPr>
          <a:xfrm>
            <a:off x="0" y="8594"/>
            <a:ext cx="9144000" cy="6840812"/>
          </a:xfrm>
          <a:prstGeom prst="rect">
            <a:avLst/>
          </a:prstGeom>
        </p:spPr>
      </p:pic>
    </p:spTree>
    <p:extLst>
      <p:ext uri="{BB962C8B-B14F-4D97-AF65-F5344CB8AC3E}">
        <p14:creationId xmlns:p14="http://schemas.microsoft.com/office/powerpoint/2010/main" val="10939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Vegetables and fruits in a row">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a:normAutofit/>
          </a:bodyPr>
          <a:lstStyle/>
          <a:p>
            <a:r>
              <a:rPr lang="en-US">
                <a:solidFill>
                  <a:srgbClr val="FFFFFF"/>
                </a:solidFill>
              </a:rPr>
              <a:t>运动员的食物营养和水合作用</a:t>
            </a: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a:normAutofit/>
          </a:bodyPr>
          <a:lstStyle/>
          <a:p>
            <a:r>
              <a:rPr lang="en-US" sz="2200" b="1" dirty="0">
                <a:solidFill>
                  <a:srgbClr val="FFFFFF"/>
                </a:solidFill>
                <a:latin typeface="Arial"/>
                <a:cs typeface="Arial"/>
              </a:rPr>
              <a:t>正确的</a:t>
            </a:r>
            <a:r>
              <a:rPr lang="en-US" sz="2200" b="1" spc="-10" dirty="0">
                <a:solidFill>
                  <a:srgbClr val="FFFFFF"/>
                </a:solidFill>
                <a:latin typeface="Arial"/>
                <a:cs typeface="Arial"/>
              </a:rPr>
              <a:t>饮食</a:t>
            </a:r>
            <a:r>
              <a:rPr lang="en-US" sz="2200" b="1" spc="55" dirty="0">
                <a:solidFill>
                  <a:srgbClr val="FFFFFF"/>
                </a:solidFill>
                <a:latin typeface="Arial"/>
                <a:cs typeface="Arial"/>
              </a:rPr>
              <a:t>对</a:t>
            </a:r>
            <a:r>
              <a:rPr lang="en-US" sz="2200" b="1" spc="-10" dirty="0">
                <a:solidFill>
                  <a:srgbClr val="FFFFFF"/>
                </a:solidFill>
                <a:latin typeface="Arial"/>
                <a:cs typeface="Arial"/>
              </a:rPr>
              <a:t>你的</a:t>
            </a:r>
            <a:r>
              <a:rPr lang="en-US" sz="2200" b="1" dirty="0">
                <a:solidFill>
                  <a:srgbClr val="FFFFFF"/>
                </a:solidFill>
                <a:latin typeface="Arial"/>
                <a:cs typeface="Arial"/>
              </a:rPr>
              <a:t>健康</a:t>
            </a:r>
            <a:r>
              <a:rPr lang="en-US" sz="2200" b="1" spc="-25" dirty="0">
                <a:solidFill>
                  <a:srgbClr val="FFFFFF"/>
                </a:solidFill>
                <a:latin typeface="Arial"/>
                <a:cs typeface="Arial"/>
              </a:rPr>
              <a:t>和</a:t>
            </a:r>
            <a:r>
              <a:rPr lang="en-US" sz="2200" b="1" spc="-10" dirty="0">
                <a:solidFill>
                  <a:srgbClr val="FFFFFF"/>
                </a:solidFill>
                <a:latin typeface="Arial"/>
                <a:cs typeface="Arial"/>
              </a:rPr>
              <a:t>你的运动表现</a:t>
            </a:r>
            <a:r>
              <a:rPr lang="en-US" sz="2200" b="1" dirty="0">
                <a:solidFill>
                  <a:srgbClr val="FFFFFF"/>
                </a:solidFill>
                <a:latin typeface="Arial"/>
                <a:cs typeface="Arial"/>
              </a:rPr>
              <a:t>很重要</a:t>
            </a:r>
            <a:r>
              <a:rPr lang="en-US" sz="2200" b="1" spc="-10" dirty="0">
                <a:solidFill>
                  <a:srgbClr val="FFFFFF"/>
                </a:solidFill>
                <a:latin typeface="Arial"/>
                <a:cs typeface="Arial"/>
              </a:rPr>
              <a:t>。</a:t>
            </a:r>
            <a:r>
              <a:rPr lang="en-US" sz="2200" spc="65" dirty="0">
                <a:solidFill>
                  <a:srgbClr val="FFFFFF"/>
                </a:solidFill>
                <a:latin typeface="Microsoft Sans Serif"/>
                <a:cs typeface="Microsoft Sans Serif"/>
              </a:rPr>
              <a:t>正确的</a:t>
            </a:r>
            <a:r>
              <a:rPr lang="en-US" sz="2200" dirty="0">
                <a:solidFill>
                  <a:srgbClr val="FFFFFF"/>
                </a:solidFill>
                <a:latin typeface="Microsoft Sans Serif"/>
                <a:cs typeface="Microsoft Sans Serif"/>
              </a:rPr>
              <a:t>饮食</a:t>
            </a:r>
            <a:r>
              <a:rPr lang="en-US" sz="2200" spc="-40" dirty="0">
                <a:solidFill>
                  <a:srgbClr val="FFFFFF"/>
                </a:solidFill>
                <a:latin typeface="Microsoft Sans Serif"/>
                <a:cs typeface="Microsoft Sans Serif"/>
              </a:rPr>
              <a:t>可以</a:t>
            </a:r>
            <a:r>
              <a:rPr lang="en-US" sz="2200" spc="-45" dirty="0">
                <a:solidFill>
                  <a:srgbClr val="FFFFFF"/>
                </a:solidFill>
                <a:latin typeface="Microsoft Sans Serif"/>
                <a:cs typeface="Microsoft Sans Serif"/>
              </a:rPr>
              <a:t>很容易</a:t>
            </a:r>
            <a:r>
              <a:rPr lang="en-US" sz="2200" spc="-10" dirty="0">
                <a:solidFill>
                  <a:srgbClr val="FFFFFF"/>
                </a:solidFill>
                <a:latin typeface="Microsoft Sans Serif"/>
                <a:cs typeface="Microsoft Sans Serif"/>
              </a:rPr>
              <a:t>，因为</a:t>
            </a:r>
            <a:r>
              <a:rPr lang="en-US" sz="2200" dirty="0">
                <a:solidFill>
                  <a:srgbClr val="FFFFFF"/>
                </a:solidFill>
                <a:latin typeface="Microsoft Sans Serif"/>
                <a:cs typeface="Microsoft Sans Serif"/>
              </a:rPr>
              <a:t>有许多美味的健康</a:t>
            </a:r>
            <a:r>
              <a:rPr lang="en-US" sz="2200" spc="-10" dirty="0">
                <a:solidFill>
                  <a:srgbClr val="FFFFFF"/>
                </a:solidFill>
                <a:latin typeface="Microsoft Sans Serif"/>
                <a:cs typeface="Microsoft Sans Serif"/>
              </a:rPr>
              <a:t>选择。</a:t>
            </a:r>
            <a:endParaRPr lang="en-US" sz="2200" dirty="0">
              <a:solidFill>
                <a:srgbClr val="FFFFFF"/>
              </a:solidFill>
              <a:latin typeface="Microsoft Sans Serif"/>
              <a:cs typeface="Microsoft Sans Serif"/>
            </a:endParaRPr>
          </a:p>
          <a:p>
            <a:endParaRPr lang="en-US" sz="2200" dirty="0">
              <a:solidFill>
                <a:srgbClr val="FFFFFF"/>
              </a:solidFill>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AD393-2E2C-9DEF-275B-6C9258E0CD43}"/>
              </a:ext>
            </a:extLst>
          </p:cNvPr>
          <p:cNvPicPr>
            <a:picLocks noChangeAspect="1"/>
          </p:cNvPicPr>
          <p:nvPr/>
        </p:nvPicPr>
        <p:blipFill>
          <a:blip r:embed="rId3"/>
          <a:stretch>
            <a:fillRect/>
          </a:stretch>
        </p:blipFill>
        <p:spPr>
          <a:xfrm>
            <a:off x="628650" y="1029113"/>
            <a:ext cx="7687722" cy="786452"/>
          </a:xfrm>
          <a:prstGeom prst="rect">
            <a:avLst/>
          </a:prstGeom>
        </p:spPr>
      </p:pic>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4"/>
          <a:stretch>
            <a:fillRect/>
          </a:stretch>
        </p:blipFill>
        <p:spPr>
          <a:xfrm>
            <a:off x="628650" y="2393249"/>
            <a:ext cx="2986008"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4174413" y="1744379"/>
            <a:ext cx="2709862" cy="1687865"/>
          </a:xfrm>
          <a:prstGeom prst="rect">
            <a:avLst/>
          </a:prstGeom>
        </p:spPr>
        <p:txBody>
          <a:bodyPr vert="horz" wrap="square" lIns="0" tIns="11206" rIns="0" bIns="0" rtlCol="0">
            <a:spAutoFit/>
          </a:bodyPr>
          <a:lstStyle/>
          <a:p>
            <a:pPr marL="11206" marR="4483" indent="0" algn="r">
              <a:lnSpc>
                <a:spcPct val="108700"/>
              </a:lnSpc>
              <a:spcBef>
                <a:spcPts val="88"/>
              </a:spcBef>
              <a:buNone/>
            </a:pPr>
            <a:r>
              <a:rPr sz="2030" b="1" spc="-40" dirty="0">
                <a:solidFill>
                  <a:srgbClr val="00AEEF"/>
                </a:solidFill>
                <a:latin typeface="Arial"/>
                <a:cs typeface="Arial"/>
              </a:rPr>
              <a:t>你</a:t>
            </a:r>
            <a:r>
              <a:rPr sz="2030" b="1" spc="-9" dirty="0">
                <a:solidFill>
                  <a:srgbClr val="00AEEF"/>
                </a:solidFill>
                <a:latin typeface="Arial"/>
                <a:cs typeface="Arial"/>
              </a:rPr>
              <a:t>知道</a:t>
            </a:r>
            <a:r>
              <a:rPr sz="2030" b="1" dirty="0">
                <a:solidFill>
                  <a:srgbClr val="00AEEF"/>
                </a:solidFill>
                <a:latin typeface="Arial"/>
                <a:cs typeface="Arial"/>
              </a:rPr>
              <a:t>吗</a:t>
            </a:r>
            <a:r>
              <a:rPr sz="2030" b="1" spc="75" dirty="0">
                <a:solidFill>
                  <a:srgbClr val="00AEEF"/>
                </a:solidFill>
                <a:latin typeface="Arial"/>
                <a:cs typeface="Arial"/>
              </a:rPr>
              <a:t>，</a:t>
            </a:r>
            <a:r>
              <a:rPr sz="2030" b="1" spc="-9" dirty="0">
                <a:solidFill>
                  <a:srgbClr val="00AEEF"/>
                </a:solidFill>
                <a:latin typeface="Arial"/>
                <a:cs typeface="Arial"/>
              </a:rPr>
              <a:t>体重</a:t>
            </a:r>
            <a:r>
              <a:rPr sz="2030" b="1" spc="84" dirty="0">
                <a:solidFill>
                  <a:srgbClr val="00AEEF"/>
                </a:solidFill>
                <a:latin typeface="Arial"/>
                <a:cs typeface="Arial"/>
              </a:rPr>
              <a:t>的</a:t>
            </a:r>
            <a:r>
              <a:rPr sz="2030" b="1" spc="-22" dirty="0">
                <a:solidFill>
                  <a:srgbClr val="00AEEF"/>
                </a:solidFill>
                <a:latin typeface="Arial"/>
                <a:cs typeface="Arial"/>
              </a:rPr>
              <a:t>1-2%的</a:t>
            </a:r>
            <a:r>
              <a:rPr sz="2030" b="1" dirty="0">
                <a:solidFill>
                  <a:srgbClr val="00AEEF"/>
                </a:solidFill>
                <a:latin typeface="Arial"/>
                <a:cs typeface="Arial"/>
              </a:rPr>
              <a:t>脱水</a:t>
            </a:r>
            <a:r>
              <a:rPr sz="2030" b="1" spc="-88" dirty="0">
                <a:solidFill>
                  <a:srgbClr val="00AEEF"/>
                </a:solidFill>
                <a:latin typeface="Arial"/>
                <a:cs typeface="Arial"/>
              </a:rPr>
              <a:t>会</a:t>
            </a:r>
            <a:r>
              <a:rPr sz="2030" b="1" spc="-9" dirty="0">
                <a:solidFill>
                  <a:srgbClr val="00AEEF"/>
                </a:solidFill>
                <a:latin typeface="Arial"/>
                <a:cs typeface="Arial"/>
              </a:rPr>
              <a:t>降低</a:t>
            </a:r>
            <a:r>
              <a:rPr sz="2030" b="1" spc="-18" dirty="0">
                <a:solidFill>
                  <a:srgbClr val="00AEEF"/>
                </a:solidFill>
                <a:latin typeface="Arial"/>
                <a:cs typeface="Arial"/>
              </a:rPr>
              <a:t>你的</a:t>
            </a:r>
            <a:r>
              <a:rPr sz="2030" b="1" spc="-9" dirty="0">
                <a:solidFill>
                  <a:srgbClr val="00AEEF"/>
                </a:solidFill>
                <a:latin typeface="Arial"/>
                <a:cs typeface="Arial"/>
              </a:rPr>
              <a:t>运动</a:t>
            </a:r>
            <a:r>
              <a:rPr sz="2030" b="1" spc="-22" dirty="0">
                <a:solidFill>
                  <a:srgbClr val="00AEEF"/>
                </a:solidFill>
                <a:latin typeface="Arial"/>
                <a:cs typeface="Arial"/>
              </a:rPr>
              <a:t>表现？</a:t>
            </a:r>
            <a:endParaRPr sz="2030" dirty="0">
              <a:latin typeface="Arial"/>
              <a:cs typeface="Arial"/>
            </a:endParaRPr>
          </a:p>
        </p:txBody>
      </p:sp>
      <p:sp>
        <p:nvSpPr>
          <p:cNvPr id="8" name="object 27">
            <a:extLst>
              <a:ext uri="{FF2B5EF4-FFF2-40B4-BE49-F238E27FC236}">
                <a16:creationId xmlns:a16="http://schemas.microsoft.com/office/drawing/2014/main" id="{1230DCE2-8F3F-C600-688C-CD45563DA286}"/>
              </a:ext>
            </a:extLst>
          </p:cNvPr>
          <p:cNvSpPr/>
          <p:nvPr/>
        </p:nvSpPr>
        <p:spPr>
          <a:xfrm>
            <a:off x="7160421"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0"/>
          <a:lstStyle/>
          <a:p>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628650" y="225882"/>
            <a:ext cx="6958853" cy="692399"/>
          </a:xfrm>
          <a:prstGeom prst="rect">
            <a:avLst/>
          </a:prstGeom>
        </p:spPr>
        <p:txBody>
          <a:bodyPr vert="horz" wrap="square" lIns="0" tIns="12093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nSpc>
                <a:spcPct val="100000"/>
              </a:lnSpc>
              <a:spcBef>
                <a:spcPts val="88"/>
              </a:spcBef>
            </a:pPr>
            <a:r>
              <a:rPr lang="en-US" sz="3706" spc="-9" dirty="0"/>
              <a:t>脱水</a:t>
            </a:r>
            <a:r>
              <a:rPr lang="en-US" sz="3706" spc="154" dirty="0"/>
              <a:t>的</a:t>
            </a:r>
            <a:r>
              <a:rPr lang="en-US" sz="3706" spc="-146" dirty="0"/>
              <a:t>迹象</a:t>
            </a:r>
            <a:endParaRPr lang="en-US" sz="3706" dirty="0"/>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5"/>
          <a:stretch>
            <a:fillRect/>
          </a:stretch>
        </p:blipFill>
        <p:spPr>
          <a:xfrm>
            <a:off x="4339610" y="4269688"/>
            <a:ext cx="3376807" cy="2289640"/>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4572000" y="3867071"/>
            <a:ext cx="2509935" cy="615553"/>
          </a:xfrm>
          <a:prstGeom prst="rect">
            <a:avLst/>
          </a:prstGeom>
          <a:noFill/>
        </p:spPr>
        <p:txBody>
          <a:bodyPr wrap="square" rtlCol="0">
            <a:spAutoFit/>
          </a:bodyPr>
          <a:lstStyle/>
          <a:p>
            <a:r>
              <a:rPr lang="en-US" sz="1600" b="1" i="0" dirty="0">
                <a:solidFill>
                  <a:srgbClr val="333333"/>
                </a:solidFill>
                <a:effectLst/>
                <a:latin typeface="Open Sans" panose="020B0606030504020204" pitchFamily="34" charset="0"/>
              </a:rPr>
              <a:t>发现脱水现象</a:t>
            </a:r>
            <a:endParaRPr lang="en-US" sz="1600"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lnSpc>
                <a:spcPct val="100000"/>
              </a:lnSpc>
              <a:buNone/>
            </a:pPr>
            <a:r>
              <a:rPr lang="en-US" dirty="0"/>
              <a:t>遵循MyPlate建议是一种安全和美味的饮食健康方式。  祝你在获得良好营养的道路上好运。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6699380" y="618681"/>
            <a:ext cx="2081146" cy="4794567"/>
          </a:xfrm>
        </p:spPr>
        <p:txBody>
          <a:bodyPr vert="horz" lIns="91440" tIns="45720" rIns="91440" bIns="45720" rtlCol="0" anchor="ctr">
            <a:normAutofit/>
          </a:bodyPr>
          <a:lstStyle/>
          <a:p>
            <a:r>
              <a:rPr lang="en-US" sz="2800" dirty="0">
                <a:solidFill>
                  <a:schemeClr val="bg1"/>
                </a:solidFill>
              </a:rPr>
              <a:t>感谢你对健康营养和水化的兴趣。 </a:t>
            </a:r>
            <a:endParaRPr lang="en-US" sz="3100" dirty="0">
              <a:solidFill>
                <a:schemeClr val="bg1"/>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732188"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AFF-3B76-1C5E-1ADB-6BCCCB8A1424}"/>
              </a:ext>
            </a:extLst>
          </p:cNvPr>
          <p:cNvSpPr>
            <a:spLocks noGrp="1"/>
          </p:cNvSpPr>
          <p:nvPr>
            <p:ph type="title"/>
          </p:nvPr>
        </p:nvSpPr>
        <p:spPr>
          <a:xfrm>
            <a:off x="220980" y="401703"/>
            <a:ext cx="7886700" cy="585850"/>
          </a:xfrm>
        </p:spPr>
        <p:txBody>
          <a:bodyPr>
            <a:normAutofit fontScale="90000"/>
          </a:bodyPr>
          <a:lstStyle/>
          <a:p>
            <a:r>
              <a:rPr lang="ja-JP" altLang="en-US" dirty="0"/>
              <a:t>确认</a:t>
            </a:r>
            <a:endParaRPr lang="en-US" dirty="0"/>
          </a:p>
        </p:txBody>
      </p:sp>
      <p:sp>
        <p:nvSpPr>
          <p:cNvPr id="3" name="Content Placeholder 2">
            <a:extLst>
              <a:ext uri="{FF2B5EF4-FFF2-40B4-BE49-F238E27FC236}">
                <a16:creationId xmlns:a16="http://schemas.microsoft.com/office/drawing/2014/main" id="{BF066226-87C2-7714-ADDA-D98795968B69}"/>
              </a:ext>
            </a:extLst>
          </p:cNvPr>
          <p:cNvSpPr>
            <a:spLocks noGrp="1"/>
          </p:cNvSpPr>
          <p:nvPr>
            <p:ph idx="1"/>
          </p:nvPr>
        </p:nvSpPr>
        <p:spPr/>
        <p:txBody>
          <a:bodyPr/>
          <a:lstStyle/>
          <a:p>
            <a:pPr marL="0" marR="0" indent="0">
              <a:lnSpc>
                <a:spcPct val="107000"/>
              </a:lnSpc>
              <a:spcBef>
                <a:spcPts val="0"/>
              </a:spcBef>
              <a:spcAft>
                <a:spcPts val="800"/>
              </a:spcAft>
              <a:buNone/>
            </a:pPr>
            <a:r>
              <a:rPr lang="zh-CN" altLang="en-US" sz="1800" kern="100" dirty="0">
                <a:latin typeface="Aptos" panose="020B0004020202020204" pitchFamily="34" charset="0"/>
                <a:ea typeface="Aptos" panose="020B0004020202020204" pitchFamily="34" charset="0"/>
                <a:cs typeface="Times New Roman" panose="02020603050405020304" pitchFamily="18" charset="0"/>
              </a:rPr>
              <a:t>本文档的原始版本是在许多来源的资助下开发的，包括在美国由美国卫生与公众服务部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HHS</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疾病控制和预防中心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CDC</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的第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NU27DD000021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号资助，其中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$18.1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64%</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由美国联邦资金资助，</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$10.2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36%</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由非联邦来源支持。
本文档的内容完全由作者负责，并不一定代表美国疾病控制和预防中心或美国卫生与公众服务部的官方观点。</a:t>
            </a:r>
            <a:endParaRPr lang="en-US" dirty="0"/>
          </a:p>
        </p:txBody>
      </p:sp>
    </p:spTree>
    <p:extLst>
      <p:ext uri="{BB962C8B-B14F-4D97-AF65-F5344CB8AC3E}">
        <p14:creationId xmlns:p14="http://schemas.microsoft.com/office/powerpoint/2010/main" val="218351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buNone/>
            </a:pPr>
            <a:r>
              <a:rPr lang="en-US" sz="3200" dirty="0"/>
              <a:t>遵循 "我的餐盘 "可以很容易地计划健康的膳食和零食。</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r>
              <a:rPr lang="en-US" sz="3000" kern="1200">
                <a:solidFill>
                  <a:srgbClr val="FFFFFF"/>
                </a:solidFill>
                <a:latin typeface="+mj-lt"/>
                <a:ea typeface="+mj-ea"/>
                <a:cs typeface="+mj-cs"/>
              </a:rPr>
              <a:t>MyPlate适用于所有文化。  你只需按圆圈中显示的组别挑选你的健康食品。 </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cstate="print"/>
          <a:stretch>
            <a:fillRect/>
          </a:stretch>
        </p:blipFill>
        <p:spPr>
          <a:xfrm>
            <a:off x="3978235" y="891652"/>
            <a:ext cx="4844922" cy="4958642"/>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523022" y="1068935"/>
            <a:ext cx="2160621" cy="3071906"/>
          </a:xfrm>
        </p:spPr>
        <p:txBody>
          <a:bodyPr vert="horz" lIns="91440" tIns="45720" rIns="91440" bIns="45720" rtlCol="0" anchor="t">
            <a:normAutofit fontScale="90000"/>
          </a:bodyPr>
          <a:lstStyle/>
          <a:p>
            <a:r>
              <a:rPr lang="en-US" sz="3500" kern="1200" dirty="0">
                <a:solidFill>
                  <a:srgbClr val="FFFFFF"/>
                </a:solidFill>
                <a:latin typeface="+mj-lt"/>
                <a:ea typeface="+mj-ea"/>
                <a:cs typeface="+mj-cs"/>
              </a:rPr>
              <a:t>MyPlate与健康食品。使你吃的食物中有一半是水果和蔬菜</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stretch>
            <a:fillRect/>
          </a:stretch>
        </p:blipFill>
        <p:spPr>
          <a:xfrm>
            <a:off x="3376821"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0" anchor="ctr">
            <a:spAutoFit/>
          </a:bodyPr>
          <a:lstStyle/>
          <a:p>
            <a:pPr marL="11206">
              <a:lnSpc>
                <a:spcPct val="100000"/>
              </a:lnSpc>
              <a:spcBef>
                <a:spcPts val="88"/>
              </a:spcBef>
            </a:pPr>
            <a:r>
              <a:rPr spc="62" dirty="0"/>
              <a:t>健康</a:t>
            </a:r>
            <a:r>
              <a:rPr dirty="0"/>
              <a:t>饮料</a:t>
            </a:r>
            <a:r>
              <a:rPr spc="-88" dirty="0"/>
              <a:t>的选择</a:t>
            </a:r>
          </a:p>
        </p:txBody>
      </p:sp>
      <p:sp>
        <p:nvSpPr>
          <p:cNvPr id="12" name="object 12"/>
          <p:cNvSpPr txBox="1"/>
          <p:nvPr/>
        </p:nvSpPr>
        <p:spPr>
          <a:xfrm>
            <a:off x="776567" y="1329665"/>
            <a:ext cx="7453032" cy="443165"/>
          </a:xfrm>
          <a:prstGeom prst="rect">
            <a:avLst/>
          </a:prstGeom>
        </p:spPr>
        <p:txBody>
          <a:bodyPr vert="horz" wrap="square" lIns="0" tIns="11206" rIns="0" bIns="0" rtlCol="0">
            <a:spAutoFit/>
          </a:bodyPr>
          <a:lstStyle/>
          <a:p>
            <a:pPr marL="11206" marR="4483">
              <a:lnSpc>
                <a:spcPct val="119100"/>
              </a:lnSpc>
              <a:spcBef>
                <a:spcPts val="88"/>
              </a:spcBef>
            </a:pPr>
            <a:r>
              <a:rPr sz="1235" dirty="0">
                <a:latin typeface="Microsoft Sans Serif"/>
                <a:cs typeface="Microsoft Sans Serif"/>
              </a:rPr>
              <a:t>有许多饮料可供选择，</a:t>
            </a:r>
            <a:r>
              <a:rPr sz="1235" spc="66" dirty="0">
                <a:latin typeface="Microsoft Sans Serif"/>
                <a:cs typeface="Microsoft Sans Serif"/>
              </a:rPr>
              <a:t>但</a:t>
            </a:r>
            <a:r>
              <a:rPr sz="1235" spc="44" dirty="0">
                <a:latin typeface="Microsoft Sans Serif"/>
                <a:cs typeface="Microsoft Sans Serif"/>
              </a:rPr>
              <a:t>其中</a:t>
            </a:r>
            <a:r>
              <a:rPr sz="1235" dirty="0">
                <a:latin typeface="Microsoft Sans Serif"/>
                <a:cs typeface="Microsoft Sans Serif"/>
              </a:rPr>
              <a:t>一些</a:t>
            </a:r>
            <a:r>
              <a:rPr lang="en-US" sz="1235" dirty="0">
                <a:latin typeface="Microsoft Sans Serif"/>
                <a:cs typeface="Microsoft Sans Serif"/>
              </a:rPr>
              <a:t>对你来说</a:t>
            </a:r>
            <a:r>
              <a:rPr sz="1235" dirty="0">
                <a:latin typeface="Microsoft Sans Serif"/>
                <a:cs typeface="Microsoft Sans Serif"/>
              </a:rPr>
              <a:t>比其他的</a:t>
            </a:r>
            <a:r>
              <a:rPr lang="en-US" sz="1235" dirty="0">
                <a:latin typeface="Microsoft Sans Serif"/>
                <a:cs typeface="Microsoft Sans Serif"/>
              </a:rPr>
              <a:t>更好</a:t>
            </a:r>
            <a:r>
              <a:rPr sz="1235" dirty="0">
                <a:latin typeface="Microsoft Sans Serif"/>
                <a:cs typeface="Microsoft Sans Serif"/>
              </a:rPr>
              <a:t>。</a:t>
            </a:r>
            <a:r>
              <a:rPr sz="1235" b="1" spc="-18" dirty="0">
                <a:latin typeface="Arial"/>
                <a:cs typeface="Arial"/>
              </a:rPr>
              <a:t>本</a:t>
            </a:r>
            <a:r>
              <a:rPr sz="1235" b="1" dirty="0">
                <a:latin typeface="Arial"/>
                <a:cs typeface="Arial"/>
              </a:rPr>
              <a:t>指南</a:t>
            </a:r>
            <a:r>
              <a:rPr sz="1235" b="1" spc="-57" dirty="0">
                <a:latin typeface="Arial"/>
                <a:cs typeface="Arial"/>
              </a:rPr>
              <a:t>可以</a:t>
            </a:r>
            <a:r>
              <a:rPr sz="1235" b="1" dirty="0">
                <a:latin typeface="Arial"/>
                <a:cs typeface="Arial"/>
              </a:rPr>
              <a:t>帮助</a:t>
            </a:r>
            <a:r>
              <a:rPr sz="1235" b="1" spc="-26" dirty="0">
                <a:latin typeface="Arial"/>
                <a:cs typeface="Arial"/>
              </a:rPr>
              <a:t>你</a:t>
            </a:r>
            <a:r>
              <a:rPr sz="1235" b="1" spc="-9" dirty="0">
                <a:latin typeface="Arial"/>
                <a:cs typeface="Arial"/>
              </a:rPr>
              <a:t>做出</a:t>
            </a:r>
            <a:r>
              <a:rPr sz="1235" b="1" dirty="0">
                <a:latin typeface="Arial"/>
                <a:cs typeface="Arial"/>
              </a:rPr>
              <a:t>最佳</a:t>
            </a:r>
            <a:r>
              <a:rPr sz="1235" b="1" spc="-44" dirty="0">
                <a:latin typeface="Arial"/>
                <a:cs typeface="Arial"/>
              </a:rPr>
              <a:t>选择</a:t>
            </a:r>
            <a:r>
              <a:rPr sz="1235" b="1" spc="49" dirty="0">
                <a:latin typeface="Arial"/>
                <a:cs typeface="Arial"/>
              </a:rPr>
              <a:t>，以</a:t>
            </a:r>
            <a:r>
              <a:rPr sz="1235" b="1" dirty="0">
                <a:latin typeface="Arial"/>
                <a:cs typeface="Arial"/>
              </a:rPr>
              <a:t>保持水分</a:t>
            </a:r>
            <a:r>
              <a:rPr sz="1235" b="1" spc="-9" dirty="0">
                <a:latin typeface="Arial"/>
                <a:cs typeface="Arial"/>
              </a:rPr>
              <a:t>并</a:t>
            </a:r>
            <a:r>
              <a:rPr sz="1235" b="1" dirty="0">
                <a:latin typeface="Arial"/>
                <a:cs typeface="Arial"/>
              </a:rPr>
              <a:t>发挥你的</a:t>
            </a:r>
            <a:r>
              <a:rPr sz="1235" b="1" spc="-9" dirty="0">
                <a:latin typeface="Arial"/>
                <a:cs typeface="Arial"/>
              </a:rPr>
              <a:t>最佳水平。</a:t>
            </a:r>
            <a:endParaRPr sz="1235" dirty="0">
              <a:latin typeface="Arial"/>
              <a:cs typeface="Arial"/>
            </a:endParaRPr>
          </a:p>
        </p:txBody>
      </p:sp>
      <p:sp>
        <p:nvSpPr>
          <p:cNvPr id="13" name="object 13"/>
          <p:cNvSpPr txBox="1"/>
          <p:nvPr/>
        </p:nvSpPr>
        <p:spPr>
          <a:xfrm>
            <a:off x="2554660" y="2062679"/>
            <a:ext cx="3621462" cy="3472584"/>
          </a:xfrm>
          <a:prstGeom prst="rect">
            <a:avLst/>
          </a:prstGeom>
        </p:spPr>
        <p:txBody>
          <a:bodyPr vert="horz" wrap="square" lIns="0" tIns="11206" rIns="0" bIns="0" rtlCol="0">
            <a:spAutoFit/>
          </a:bodyPr>
          <a:lstStyle/>
          <a:p>
            <a:pPr marL="11206" marR="277921">
              <a:lnSpc>
                <a:spcPct val="107200"/>
              </a:lnSpc>
              <a:spcBef>
                <a:spcPts val="88"/>
              </a:spcBef>
            </a:pPr>
            <a:r>
              <a:rPr b="1" spc="-49" dirty="0">
                <a:latin typeface="Arial"/>
                <a:cs typeface="Arial"/>
              </a:rPr>
              <a:t>苏打水、</a:t>
            </a:r>
            <a:r>
              <a:rPr b="1" dirty="0">
                <a:latin typeface="Arial"/>
                <a:cs typeface="Arial"/>
              </a:rPr>
              <a:t>能量</a:t>
            </a:r>
            <a:r>
              <a:rPr b="1" spc="-9" dirty="0">
                <a:latin typeface="Arial"/>
                <a:cs typeface="Arial"/>
              </a:rPr>
              <a:t>饮料和运动饮料</a:t>
            </a:r>
            <a:r>
              <a:rPr b="1" spc="-22" dirty="0">
                <a:latin typeface="Arial"/>
                <a:cs typeface="Arial"/>
              </a:rPr>
              <a:t>都</a:t>
            </a:r>
            <a:r>
              <a:rPr b="1" dirty="0">
                <a:latin typeface="Arial"/>
                <a:cs typeface="Arial"/>
              </a:rPr>
              <a:t>不是</a:t>
            </a:r>
            <a:r>
              <a:rPr b="1" spc="-9" dirty="0">
                <a:latin typeface="Arial"/>
                <a:cs typeface="Arial"/>
              </a:rPr>
              <a:t>好的</a:t>
            </a:r>
            <a:r>
              <a:rPr b="1" dirty="0">
                <a:latin typeface="Arial"/>
                <a:cs typeface="Arial"/>
              </a:rPr>
              <a:t>饮料</a:t>
            </a:r>
            <a:r>
              <a:rPr b="1" spc="-9" dirty="0">
                <a:latin typeface="Arial"/>
                <a:cs typeface="Arial"/>
              </a:rPr>
              <a:t>选择</a:t>
            </a:r>
            <a:r>
              <a:rPr sz="1235" b="1" spc="-9" dirty="0">
                <a:latin typeface="Arial"/>
                <a:cs typeface="Arial"/>
              </a:rPr>
              <a:t>。</a:t>
            </a: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a:spcBef>
                <a:spcPts val="4"/>
              </a:spcBef>
            </a:pPr>
            <a:endParaRPr sz="1147" dirty="0">
              <a:latin typeface="Microsoft Sans Serif"/>
              <a:cs typeface="Microsoft Sans Serif"/>
            </a:endParaRPr>
          </a:p>
          <a:p>
            <a:pPr marL="11206" marR="149607">
              <a:lnSpc>
                <a:spcPct val="107200"/>
              </a:lnSpc>
            </a:pPr>
            <a:r>
              <a:rPr lang="en-US" sz="1600" b="1" dirty="0">
                <a:latin typeface="Arial"/>
                <a:cs typeface="Arial"/>
              </a:rPr>
              <a:t>3杯</a:t>
            </a:r>
            <a:r>
              <a:rPr sz="1600" b="1" spc="75" dirty="0">
                <a:latin typeface="Arial"/>
                <a:cs typeface="Arial"/>
              </a:rPr>
              <a:t>低脂</a:t>
            </a:r>
            <a:r>
              <a:rPr sz="1600" b="1" dirty="0">
                <a:latin typeface="Arial"/>
                <a:cs typeface="Arial"/>
              </a:rPr>
              <a:t>牛奶</a:t>
            </a:r>
            <a:r>
              <a:rPr sz="1600" b="1" spc="-9" dirty="0">
                <a:latin typeface="Arial"/>
                <a:cs typeface="Arial"/>
              </a:rPr>
              <a:t>和</a:t>
            </a:r>
            <a:r>
              <a:rPr sz="1600" b="1" spc="-18" dirty="0">
                <a:latin typeface="Arial"/>
                <a:cs typeface="Arial"/>
              </a:rPr>
              <a:t>100%果汁</a:t>
            </a:r>
            <a:r>
              <a:rPr sz="1600" b="1" spc="-9" dirty="0">
                <a:latin typeface="Arial"/>
                <a:cs typeface="Arial"/>
              </a:rPr>
              <a:t>也</a:t>
            </a:r>
            <a:r>
              <a:rPr sz="1600" b="1" dirty="0">
                <a:latin typeface="Arial"/>
                <a:cs typeface="Arial"/>
              </a:rPr>
              <a:t>是</a:t>
            </a:r>
            <a:r>
              <a:rPr sz="1600" b="1" spc="-9" dirty="0">
                <a:latin typeface="Arial"/>
                <a:cs typeface="Arial"/>
              </a:rPr>
              <a:t>不错的</a:t>
            </a:r>
            <a:r>
              <a:rPr sz="1600" b="1" spc="-44" dirty="0">
                <a:latin typeface="Arial"/>
                <a:cs typeface="Arial"/>
              </a:rPr>
              <a:t>选择</a:t>
            </a:r>
            <a:r>
              <a:rPr sz="1235" b="1" spc="-9" dirty="0">
                <a:latin typeface="Arial"/>
                <a:cs typeface="Arial"/>
              </a:rPr>
              <a:t>。</a:t>
            </a:r>
            <a:endParaRPr sz="1235" dirty="0">
              <a:latin typeface="Arial"/>
              <a:cs typeface="Arial"/>
            </a:endParaRPr>
          </a:p>
          <a:p>
            <a:pPr marL="11206" marR="4483">
              <a:lnSpc>
                <a:spcPct val="113700"/>
              </a:lnSpc>
              <a:spcBef>
                <a:spcPts val="829"/>
              </a:spcBef>
            </a:pPr>
            <a:r>
              <a:rPr sz="971" spc="-18" dirty="0">
                <a:solidFill>
                  <a:srgbClr val="FDB714"/>
                </a:solidFill>
                <a:latin typeface="Microsoft Sans Serif"/>
                <a:cs typeface="Microsoft Sans Serif"/>
              </a:rPr>
              <a:t>.</a:t>
            </a:r>
            <a:endParaRPr lang="en-US" sz="971" spc="-18" dirty="0">
              <a:solidFill>
                <a:srgbClr val="FDB714"/>
              </a:solidFill>
              <a:latin typeface="Microsoft Sans Serif"/>
              <a:cs typeface="Microsoft Sans Serif"/>
            </a:endParaRPr>
          </a:p>
          <a:p>
            <a:pPr marL="11206" marR="4483">
              <a:lnSpc>
                <a:spcPct val="113700"/>
              </a:lnSpc>
              <a:spcBef>
                <a:spcPts val="829"/>
              </a:spcBef>
            </a:pPr>
            <a:endParaRPr lang="en-US" sz="971" spc="-18" dirty="0">
              <a:solidFill>
                <a:srgbClr val="FDB714"/>
              </a:solidFill>
              <a:latin typeface="Microsoft Sans Serif"/>
              <a:cs typeface="Microsoft Sans Serif"/>
            </a:endParaRPr>
          </a:p>
          <a:p>
            <a:pPr marL="11206" marR="4483">
              <a:lnSpc>
                <a:spcPct val="113700"/>
              </a:lnSpc>
              <a:spcBef>
                <a:spcPts val="829"/>
              </a:spcBef>
            </a:pPr>
            <a:endParaRPr sz="971" dirty="0">
              <a:latin typeface="Microsoft Sans Serif"/>
              <a:cs typeface="Microsoft Sans Serif"/>
            </a:endParaRPr>
          </a:p>
          <a:p>
            <a:pPr>
              <a:spcBef>
                <a:spcPts val="22"/>
              </a:spcBef>
            </a:pPr>
            <a:endParaRPr sz="1544" dirty="0">
              <a:latin typeface="Microsoft Sans Serif"/>
              <a:cs typeface="Microsoft Sans Serif"/>
            </a:endParaRPr>
          </a:p>
          <a:p>
            <a:pPr marL="11206"/>
            <a:r>
              <a:rPr sz="1235" b="1" spc="-49" dirty="0">
                <a:latin typeface="Arial"/>
                <a:cs typeface="Arial"/>
              </a:rPr>
              <a:t>水是</a:t>
            </a:r>
            <a:r>
              <a:rPr sz="1235" b="1" dirty="0">
                <a:latin typeface="Arial"/>
                <a:cs typeface="Arial"/>
              </a:rPr>
              <a:t>为</a:t>
            </a:r>
            <a:r>
              <a:rPr lang="en-US" sz="1235" b="1" spc="-9" dirty="0">
                <a:latin typeface="Arial"/>
                <a:cs typeface="Arial"/>
              </a:rPr>
              <a:t>自己补充水分的</a:t>
            </a:r>
            <a:r>
              <a:rPr sz="1235" b="1" spc="-9" dirty="0">
                <a:latin typeface="Arial"/>
                <a:cs typeface="Arial"/>
              </a:rPr>
              <a:t>饮料</a:t>
            </a:r>
            <a:r>
              <a:rPr sz="1235" b="1" dirty="0">
                <a:latin typeface="Arial"/>
                <a:cs typeface="Arial"/>
              </a:rPr>
              <a:t>的最佳</a:t>
            </a:r>
            <a:r>
              <a:rPr sz="1235" b="1" spc="-26" dirty="0">
                <a:latin typeface="Arial"/>
                <a:cs typeface="Arial"/>
              </a:rPr>
              <a:t>选择</a:t>
            </a:r>
            <a:r>
              <a:rPr sz="1235" b="1" dirty="0">
                <a:latin typeface="Arial"/>
                <a:cs typeface="Arial"/>
              </a:rPr>
              <a:t>。</a:t>
            </a:r>
            <a:endParaRPr sz="1235" dirty="0">
              <a:latin typeface="Arial"/>
              <a:cs typeface="Arial"/>
            </a:endParaRPr>
          </a:p>
        </p:txBody>
      </p:sp>
      <p:pic>
        <p:nvPicPr>
          <p:cNvPr id="14" name="object 14"/>
          <p:cNvPicPr/>
          <p:nvPr/>
        </p:nvPicPr>
        <p:blipFill>
          <a:blip r:embed="rId3" cstate="print"/>
          <a:stretch>
            <a:fillRect/>
          </a:stretch>
        </p:blipFill>
        <p:spPr>
          <a:xfrm>
            <a:off x="6616846" y="4808839"/>
            <a:ext cx="1123657" cy="1465566"/>
          </a:xfrm>
          <a:prstGeom prst="rect">
            <a:avLst/>
          </a:prstGeom>
        </p:spPr>
      </p:pic>
      <p:grpSp>
        <p:nvGrpSpPr>
          <p:cNvPr id="29" name="Group 28">
            <a:extLst>
              <a:ext uri="{FF2B5EF4-FFF2-40B4-BE49-F238E27FC236}">
                <a16:creationId xmlns:a16="http://schemas.microsoft.com/office/drawing/2014/main" id="{460F57D3-F73F-33F0-56DF-AE0AD1587D7D}"/>
              </a:ext>
            </a:extLst>
          </p:cNvPr>
          <p:cNvGrpSpPr/>
          <p:nvPr/>
        </p:nvGrpSpPr>
        <p:grpSpPr>
          <a:xfrm>
            <a:off x="6050374" y="1837980"/>
            <a:ext cx="2499797" cy="1422351"/>
            <a:chOff x="6369053" y="2246004"/>
            <a:chExt cx="2111947" cy="1182996"/>
          </a:xfrm>
        </p:grpSpPr>
        <p:grpSp>
          <p:nvGrpSpPr>
            <p:cNvPr id="15" name="object 15"/>
            <p:cNvGrpSpPr/>
            <p:nvPr/>
          </p:nvGrpSpPr>
          <p:grpSpPr>
            <a:xfrm>
              <a:off x="7768723" y="2246004"/>
              <a:ext cx="712277" cy="1160584"/>
              <a:chOff x="8652153" y="2545472"/>
              <a:chExt cx="610870" cy="1164590"/>
            </a:xfrm>
          </p:grpSpPr>
          <p:pic>
            <p:nvPicPr>
              <p:cNvPr id="16" name="object 16"/>
              <p:cNvPicPr/>
              <p:nvPr/>
            </p:nvPicPr>
            <p:blipFill>
              <a:blip r:embed="rId4" cstate="print"/>
              <a:stretch>
                <a:fillRect/>
              </a:stretch>
            </p:blipFill>
            <p:spPr>
              <a:xfrm>
                <a:off x="8652153" y="2545472"/>
                <a:ext cx="590335" cy="1164116"/>
              </a:xfrm>
              <a:prstGeom prst="rect">
                <a:avLst/>
              </a:prstGeom>
            </p:spPr>
          </p:pic>
          <p:sp>
            <p:nvSpPr>
              <p:cNvPr id="17" name="object 17"/>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18" name="object 18"/>
            <p:cNvGrpSpPr/>
            <p:nvPr/>
          </p:nvGrpSpPr>
          <p:grpSpPr>
            <a:xfrm>
              <a:off x="7115367" y="2355036"/>
              <a:ext cx="549457" cy="1073964"/>
              <a:chOff x="7911682" y="2669041"/>
              <a:chExt cx="515620" cy="1083310"/>
            </a:xfrm>
          </p:grpSpPr>
          <p:pic>
            <p:nvPicPr>
              <p:cNvPr id="19" name="object 19"/>
              <p:cNvPicPr/>
              <p:nvPr/>
            </p:nvPicPr>
            <p:blipFill>
              <a:blip r:embed="rId5" cstate="print"/>
              <a:stretch>
                <a:fillRect/>
              </a:stretch>
            </p:blipFill>
            <p:spPr>
              <a:xfrm>
                <a:off x="7982149" y="2669041"/>
                <a:ext cx="374513" cy="1083061"/>
              </a:xfrm>
              <a:prstGeom prst="rect">
                <a:avLst/>
              </a:prstGeom>
            </p:spPr>
          </p:pic>
          <p:sp>
            <p:nvSpPr>
              <p:cNvPr id="20" name="object 20"/>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21" name="object 21"/>
            <p:cNvGrpSpPr/>
            <p:nvPr/>
          </p:nvGrpSpPr>
          <p:grpSpPr>
            <a:xfrm>
              <a:off x="6369053" y="2461026"/>
              <a:ext cx="567139" cy="967727"/>
              <a:chOff x="7065861" y="2789162"/>
              <a:chExt cx="515620" cy="985519"/>
            </a:xfrm>
          </p:grpSpPr>
          <p:pic>
            <p:nvPicPr>
              <p:cNvPr id="22" name="object 22"/>
              <p:cNvPicPr/>
              <p:nvPr/>
            </p:nvPicPr>
            <p:blipFill>
              <a:blip r:embed="rId6" cstate="print"/>
              <a:stretch>
                <a:fillRect/>
              </a:stretch>
            </p:blipFill>
            <p:spPr>
              <a:xfrm>
                <a:off x="7134616" y="2789162"/>
                <a:ext cx="398229" cy="985185"/>
              </a:xfrm>
              <a:prstGeom prst="rect">
                <a:avLst/>
              </a:prstGeom>
            </p:spPr>
          </p:pic>
          <p:sp>
            <p:nvSpPr>
              <p:cNvPr id="23" name="object 23"/>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pic>
        <p:nvPicPr>
          <p:cNvPr id="24" name="object 24"/>
          <p:cNvPicPr/>
          <p:nvPr/>
        </p:nvPicPr>
        <p:blipFill>
          <a:blip r:embed="rId7" cstate="print"/>
          <a:stretch>
            <a:fillRect/>
          </a:stretch>
        </p:blipFill>
        <p:spPr>
          <a:xfrm>
            <a:off x="722559" y="2135976"/>
            <a:ext cx="1391377" cy="3326733"/>
          </a:xfrm>
          <a:prstGeom prst="rect">
            <a:avLst/>
          </a:prstGeom>
        </p:spPr>
      </p:pic>
      <p:grpSp>
        <p:nvGrpSpPr>
          <p:cNvPr id="30" name="Group 29">
            <a:extLst>
              <a:ext uri="{FF2B5EF4-FFF2-40B4-BE49-F238E27FC236}">
                <a16:creationId xmlns:a16="http://schemas.microsoft.com/office/drawing/2014/main" id="{72AA6B00-1B27-26E1-B4CD-4DFFCF35F10E}"/>
              </a:ext>
            </a:extLst>
          </p:cNvPr>
          <p:cNvGrpSpPr/>
          <p:nvPr/>
        </p:nvGrpSpPr>
        <p:grpSpPr>
          <a:xfrm>
            <a:off x="6435589" y="3488805"/>
            <a:ext cx="1454185" cy="1200728"/>
            <a:chOff x="6374444" y="3557969"/>
            <a:chExt cx="1215105" cy="996863"/>
          </a:xfrm>
        </p:grpSpPr>
        <p:pic>
          <p:nvPicPr>
            <p:cNvPr id="25" name="object 25"/>
            <p:cNvPicPr/>
            <p:nvPr/>
          </p:nvPicPr>
          <p:blipFill>
            <a:blip r:embed="rId8" cstate="print"/>
            <a:stretch>
              <a:fillRect/>
            </a:stretch>
          </p:blipFill>
          <p:spPr>
            <a:xfrm>
              <a:off x="7290441" y="3839169"/>
              <a:ext cx="299108" cy="715663"/>
            </a:xfrm>
            <a:prstGeom prst="rect">
              <a:avLst/>
            </a:prstGeom>
          </p:spPr>
        </p:pic>
        <p:pic>
          <p:nvPicPr>
            <p:cNvPr id="26" name="object 26"/>
            <p:cNvPicPr/>
            <p:nvPr/>
          </p:nvPicPr>
          <p:blipFill>
            <a:blip r:embed="rId9" cstate="print"/>
            <a:stretch>
              <a:fillRect/>
            </a:stretch>
          </p:blipFill>
          <p:spPr>
            <a:xfrm>
              <a:off x="6374444" y="3557969"/>
              <a:ext cx="547732" cy="980727"/>
            </a:xfrm>
            <a:prstGeom prst="rect">
              <a:avLst/>
            </a:prstGeom>
          </p:spPr>
        </p:pic>
      </p:grpSp>
      <p:sp>
        <p:nvSpPr>
          <p:cNvPr id="27" name="object 27"/>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10"/>
              <a:t>特奥会</a:t>
            </a:r>
          </a:p>
          <a:p>
            <a:pPr marL="201295"/>
            <a:r>
              <a:rPr lang="en-US" spc="-40"/>
              <a:t>FIT </a:t>
            </a:r>
            <a:r>
              <a:rPr lang="en-US"/>
              <a:t>5</a:t>
            </a:r>
            <a:r>
              <a:rPr lang="en-US" spc="-20"/>
              <a:t>指南</a:t>
            </a:r>
            <a:endParaRPr spc="-18" dirty="0"/>
          </a:p>
        </p:txBody>
      </p:sp>
      <p:sp>
        <p:nvSpPr>
          <p:cNvPr id="28" name="object 28"/>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6</a:t>
            </a:fld>
            <a:endParaRPr spc="-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6F217-F37A-6232-C69E-3ABEA81F749E}"/>
              </a:ext>
            </a:extLst>
          </p:cNvPr>
          <p:cNvSpPr>
            <a:spLocks noGrp="1"/>
          </p:cNvSpPr>
          <p:nvPr>
            <p:ph idx="1"/>
          </p:nvPr>
        </p:nvSpPr>
        <p:spPr/>
        <p:txBody>
          <a:bodyPr/>
          <a:lstStyle/>
          <a:p>
            <a:endParaRPr lang="en-US"/>
          </a:p>
        </p:txBody>
      </p:sp>
      <p:pic>
        <p:nvPicPr>
          <p:cNvPr id="4" name="Picture 2" descr="Whole grain products">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0" r="15098" b="1"/>
          <a:stretch/>
        </p:blipFill>
        <p:spPr bwMode="auto">
          <a:xfrm>
            <a:off x="2991625" y="10"/>
            <a:ext cx="6120019" cy="6875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E0CFD5-B071-D40A-5B2E-1D398F98F7E9}"/>
              </a:ext>
            </a:extLst>
          </p:cNvPr>
          <p:cNvPicPr>
            <a:picLocks noChangeAspect="1"/>
          </p:cNvPicPr>
          <p:nvPr/>
        </p:nvPicPr>
        <p:blipFill>
          <a:blip r:embed="rId4"/>
          <a:stretch>
            <a:fillRect/>
          </a:stretch>
        </p:blipFill>
        <p:spPr>
          <a:xfrm>
            <a:off x="0" y="17819"/>
            <a:ext cx="2986999" cy="6858000"/>
          </a:xfrm>
          <a:prstGeom prst="rect">
            <a:avLst/>
          </a:prstGeom>
        </p:spPr>
      </p:pic>
    </p:spTree>
    <p:extLst>
      <p:ext uri="{BB962C8B-B14F-4D97-AF65-F5344CB8AC3E}">
        <p14:creationId xmlns:p14="http://schemas.microsoft.com/office/powerpoint/2010/main" val="391509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为什么我们需要 </a:t>
            </a:r>
            <a:br>
              <a:rPr lang="en-US" sz="3100">
                <a:solidFill>
                  <a:srgbClr val="FFFFFF"/>
                </a:solidFill>
              </a:rPr>
            </a:br>
            <a:r>
              <a:rPr lang="en-US" sz="3100">
                <a:solidFill>
                  <a:srgbClr val="FFFFFF"/>
                </a:solidFill>
              </a:rPr>
              <a:t>健康的肉、鱼、蛋和豆类？</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732188"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你最喜欢的水果有哪些？</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5872</TotalTime>
  <Words>952</Words>
  <Application>Microsoft Office PowerPoint</Application>
  <PresentationFormat>On-screen Show (4:3)</PresentationFormat>
  <Paragraphs>257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概要</vt:lpstr>
      <vt:lpstr>运动员的食物营养和水合作用</vt:lpstr>
      <vt:lpstr>PowerPoint Presentation</vt:lpstr>
      <vt:lpstr>MyPlate适用于所有文化。  你只需按圆圈中显示的组别挑选你的健康食品。  </vt:lpstr>
      <vt:lpstr>MyPlate与健康食品。使你吃的食物中有一半是水果和蔬菜</vt:lpstr>
      <vt:lpstr>健康饮料的选择</vt:lpstr>
      <vt:lpstr>PowerPoint Presentation</vt:lpstr>
      <vt:lpstr>为什么我们需要  健康的肉、鱼、蛋和豆类？</vt:lpstr>
      <vt:lpstr>你最喜欢的水果有哪些？</vt:lpstr>
      <vt:lpstr>什么是最健康的蔬菜？</vt:lpstr>
      <vt:lpstr>知道包装食品是否健康的方法。</vt:lpstr>
      <vt:lpstr>强化骨骼的食物和饮料</vt:lpstr>
      <vt:lpstr>健康血压的营养</vt:lpstr>
      <vt:lpstr>促进健康体重和缩小腰围的营养 </vt:lpstr>
      <vt:lpstr>完美分量</vt:lpstr>
      <vt:lpstr>加强骨骼和牙齿的食物。 </vt:lpstr>
      <vt:lpstr>水合与你的健康</vt:lpstr>
      <vt:lpstr>健康饮品</vt:lpstr>
      <vt:lpstr>PowerPoint Presentation</vt:lpstr>
      <vt:lpstr>PowerPoint Presentation</vt:lpstr>
      <vt:lpstr>PowerPoint Presentation</vt:lpstr>
      <vt:lpstr>感谢你对健康营养和水化的兴趣。 </vt:lpstr>
      <vt:lpstr>确认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keywords>, docId:9AAAF59231E70C187EF5C5E6CE0FF17D</cp:keywords>
  <cp:lastModifiedBy>Faith Chabedi</cp:lastModifiedBy>
  <cp:revision>16</cp:revision>
  <dcterms:created xsi:type="dcterms:W3CDTF">2022-08-18T15:40:22Z</dcterms:created>
  <dcterms:modified xsi:type="dcterms:W3CDTF">2024-11-21T18:41:27Z</dcterms:modified>
</cp:coreProperties>
</file>